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  <Override PartName="/ppt/charts/style7.xml" ContentType="application/vnd.ms-office.chartstyle+xml"/>
  <Override PartName="/ppt/charts/colors7.xml" ContentType="application/vnd.ms-office.chartcolorstyle+xml"/>
  <Override PartName="/ppt/charts/style8.xml" ContentType="application/vnd.ms-office.chartstyle+xml"/>
  <Override PartName="/ppt/charts/colors8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5"/>
  </p:notesMasterIdLst>
  <p:sldIdLst>
    <p:sldId id="256" r:id="rId2"/>
    <p:sldId id="257" r:id="rId3"/>
    <p:sldId id="271" r:id="rId4"/>
    <p:sldId id="258" r:id="rId5"/>
    <p:sldId id="259" r:id="rId6"/>
    <p:sldId id="297" r:id="rId7"/>
    <p:sldId id="305" r:id="rId8"/>
    <p:sldId id="272" r:id="rId9"/>
    <p:sldId id="273" r:id="rId10"/>
    <p:sldId id="295" r:id="rId11"/>
    <p:sldId id="274" r:id="rId12"/>
    <p:sldId id="275" r:id="rId13"/>
    <p:sldId id="298" r:id="rId14"/>
    <p:sldId id="296" r:id="rId15"/>
    <p:sldId id="277" r:id="rId16"/>
    <p:sldId id="278" r:id="rId17"/>
    <p:sldId id="299" r:id="rId18"/>
    <p:sldId id="300" r:id="rId19"/>
    <p:sldId id="279" r:id="rId20"/>
    <p:sldId id="303" r:id="rId21"/>
    <p:sldId id="280" r:id="rId22"/>
    <p:sldId id="301" r:id="rId23"/>
    <p:sldId id="284" r:id="rId2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>
      <p:cViewPr>
        <p:scale>
          <a:sx n="75" d="100"/>
          <a:sy n="75" d="100"/>
        </p:scale>
        <p:origin x="-121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Planilha_do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Planilha_do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Planilha_do_Microsoft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Planilha_do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Planilha_do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Planilha_do_Microsoft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Planilha_do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902-44F7-9131-5BBD5798251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902-44F7-9131-5BBD5798251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902-44F7-9131-5BBD5798251F}"/>
              </c:ext>
            </c:extLst>
          </c:dPt>
          <c:dLbls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Plan1!$A$2:$A$4</c:f>
              <c:strCache>
                <c:ptCount val="3"/>
                <c:pt idx="0">
                  <c:v>INTERNAÇÕES</c:v>
                </c:pt>
                <c:pt idx="1">
                  <c:v>PRONTO SOCORRO</c:v>
                </c:pt>
                <c:pt idx="2">
                  <c:v>COLABORADORES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32</c:v>
                </c:pt>
                <c:pt idx="1">
                  <c:v>21</c:v>
                </c:pt>
                <c:pt idx="2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902-44F7-9131-5BBD5798251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 </a:t>
            </a:r>
          </a:p>
        </c:rich>
      </c:tx>
      <c:layout/>
      <c:overlay val="1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7C8-48B7-B7DE-A303B00BFE7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7C8-48B7-B7DE-A303B00BFE7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7C8-48B7-B7DE-A303B00BFE7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7C8-48B7-B7DE-A303B00BFE7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7C8-48B7-B7DE-A303B00BFE7D}"/>
              </c:ext>
            </c:extLst>
          </c:dPt>
          <c:dLbls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AVALIARAM</c:v>
                </c:pt>
              </c:strCache>
            </c:strRef>
          </c:cat>
          <c:val>
            <c:numRef>
              <c:f>Plan1!$B$2:$B$6</c:f>
              <c:numCache>
                <c:formatCode>0</c:formatCode>
                <c:ptCount val="5"/>
                <c:pt idx="0">
                  <c:v>8</c:v>
                </c:pt>
                <c:pt idx="1">
                  <c:v>19</c:v>
                </c:pt>
                <c:pt idx="2">
                  <c:v>5</c:v>
                </c:pt>
                <c:pt idx="3">
                  <c:v>0</c:v>
                </c:pt>
                <c:pt idx="4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7C8-48B7-B7DE-A303B00BFE7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689-4B72-870F-76ADB22C9C9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689-4B72-870F-76ADB22C9C9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689-4B72-870F-76ADB22C9C9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689-4B72-870F-76ADB22C9C9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689-4B72-870F-76ADB22C9C99}"/>
              </c:ext>
            </c:extLst>
          </c:dPt>
          <c:dLbls>
            <c:dLbl>
              <c:idx val="1"/>
              <c:layout>
                <c:manualLayout>
                  <c:x val="-0.12792872411766831"/>
                  <c:y val="-0.1439389450554877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2957910968393034E-2"/>
                  <c:y val="-0.150614746509647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4065793225116897E-2"/>
                  <c:y val="-0.154302299744472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AVALIARAM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18</c:v>
                </c:pt>
                <c:pt idx="1">
                  <c:v>10</c:v>
                </c:pt>
                <c:pt idx="2">
                  <c:v>9</c:v>
                </c:pt>
                <c:pt idx="3">
                  <c:v>3</c:v>
                </c:pt>
                <c:pt idx="4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689-4B72-870F-76ADB22C9C9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16B-46D0-AB96-918FEFD3E6C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16B-46D0-AB96-918FEFD3E6C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16B-46D0-AB96-918FEFD3E6C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16B-46D0-AB96-918FEFD3E6C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16B-46D0-AB96-918FEFD3E6C6}"/>
              </c:ext>
            </c:extLst>
          </c:dPt>
          <c:dLbls>
            <c:dLbl>
              <c:idx val="0"/>
              <c:layout>
                <c:manualLayout>
                  <c:x val="-8.9451287819871952E-2"/>
                  <c:y val="0.1010807826908121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8.5219408491649107E-2"/>
                  <c:y val="4.308236584823909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9.1970973132614972E-2"/>
                  <c:y val="-6.0840462170869891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8639028533866613E-2"/>
                  <c:y val="-2.171494833907344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16B-46D0-AB96-918FEFD3E6C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AVALIARAM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9</c:v>
                </c:pt>
                <c:pt idx="1">
                  <c:v>6</c:v>
                </c:pt>
                <c:pt idx="2">
                  <c:v>8</c:v>
                </c:pt>
                <c:pt idx="3">
                  <c:v>1</c:v>
                </c:pt>
                <c:pt idx="4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A16B-46D0-AB96-918FEFD3E6C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6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047694353405181"/>
          <c:y val="0.28795585212754138"/>
          <c:w val="0.23849997569714479"/>
          <c:h val="0.5387283357404734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2D0-4BF8-8AB9-DFE9764C608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2D0-4BF8-8AB9-DFE9764C608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2D0-4BF8-8AB9-DFE9764C608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2D0-4BF8-8AB9-DFE9764C608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2D0-4BF8-8AB9-DFE9764C6080}"/>
              </c:ext>
            </c:extLst>
          </c:dPt>
          <c:dLbls>
            <c:dLbl>
              <c:idx val="2"/>
              <c:layout>
                <c:manualLayout>
                  <c:x val="7.4139855650650663E-2"/>
                  <c:y val="-0.1229129860121621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AVALIARAM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14</c:v>
                </c:pt>
                <c:pt idx="1">
                  <c:v>16</c:v>
                </c:pt>
                <c:pt idx="2">
                  <c:v>8</c:v>
                </c:pt>
                <c:pt idx="3">
                  <c:v>4</c:v>
                </c:pt>
                <c:pt idx="4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02D0-4BF8-8AB9-DFE9764C608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3E9-4F37-921F-4FD11D89355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3E9-4F37-921F-4FD11D89355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3E9-4F37-921F-4FD11D89355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3E9-4F37-921F-4FD11D89355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3E9-4F37-921F-4FD11D89355F}"/>
              </c:ext>
            </c:extLst>
          </c:dPt>
          <c:dLbls>
            <c:dLbl>
              <c:idx val="2"/>
              <c:layout>
                <c:manualLayout>
                  <c:x val="9.3017442506388173E-2"/>
                  <c:y val="0.1683840988803431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3E9-4F37-921F-4FD11D89355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4554216198200218E-2"/>
                  <c:y val="0.1668439765950894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3E9-4F37-921F-4FD11D89355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5.2019497833574069E-2"/>
                  <c:y val="9.582190964746144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3E9-4F37-921F-4FD11D89355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AVALIARAM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68</c:v>
                </c:pt>
                <c:pt idx="1">
                  <c:v>79</c:v>
                </c:pt>
                <c:pt idx="2">
                  <c:v>21</c:v>
                </c:pt>
                <c:pt idx="3">
                  <c:v>6</c:v>
                </c:pt>
                <c:pt idx="4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93E9-4F37-921F-4FD11D89355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918-4461-9AE5-16A32DF4530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918-4461-9AE5-16A32DF4530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918-4461-9AE5-16A32DF4530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918-4461-9AE5-16A32DF4530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918-4461-9AE5-16A32DF45309}"/>
              </c:ext>
            </c:extLst>
          </c:dPt>
          <c:dLbls>
            <c:dLbl>
              <c:idx val="3"/>
              <c:layout>
                <c:manualLayout>
                  <c:x val="9.5659627082633772E-2"/>
                  <c:y val="0.1365533360078238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8.1474873578341531E-2"/>
                  <c:y val="0.1473581376608404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AVALIARAM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60</c:v>
                </c:pt>
                <c:pt idx="1">
                  <c:v>52</c:v>
                </c:pt>
                <c:pt idx="2">
                  <c:v>18</c:v>
                </c:pt>
                <c:pt idx="3">
                  <c:v>11</c:v>
                </c:pt>
                <c:pt idx="4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918-4461-9AE5-16A32DF4530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VALORES TOTAIS 60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732-4E38-A672-A08320BAC49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732-4E38-A672-A08320BAC49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732-4E38-A672-A08320BAC49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732-4E38-A672-A08320BAC49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732-4E38-A672-A08320BAC49E}"/>
              </c:ext>
            </c:extLst>
          </c:dPt>
          <c:dLbls>
            <c:dLbl>
              <c:idx val="0"/>
              <c:layout>
                <c:manualLayout>
                  <c:x val="-6.8584200520929839E-2"/>
                  <c:y val="0.1812511594680429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732-4E38-A672-A08320BAC49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6001215914281128E-2"/>
                  <c:y val="-0.1208404516595275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732-4E38-A672-A08320BAC49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7.3176437185991691E-2"/>
                  <c:y val="0.1776945345099223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732-4E38-A672-A08320BAC49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Plan1!$A$2:$A$6</c:f>
              <c:strCache>
                <c:ptCount val="5"/>
                <c:pt idx="0">
                  <c:v>USUÁRIO</c:v>
                </c:pt>
                <c:pt idx="1">
                  <c:v>FAMILIARES</c:v>
                </c:pt>
                <c:pt idx="2">
                  <c:v>OUTROS</c:v>
                </c:pt>
                <c:pt idx="3">
                  <c:v>NÃO RESPONDERAM</c:v>
                </c:pt>
                <c:pt idx="4">
                  <c:v>COLABORADORES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12</c:v>
                </c:pt>
                <c:pt idx="1">
                  <c:v>22</c:v>
                </c:pt>
                <c:pt idx="2">
                  <c:v>2</c:v>
                </c:pt>
                <c:pt idx="3">
                  <c:v>17</c:v>
                </c:pt>
                <c:pt idx="4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732-4E38-A672-A08320BAC49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64AAA9-B5A0-409D-998E-7896AA157B86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17CF980-23E6-4B68-B4C8-CC86166DF60E}">
      <dgm:prSet/>
      <dgm:spPr/>
      <dgm:t>
        <a:bodyPr/>
        <a:lstStyle/>
        <a:p>
          <a:pPr rtl="0"/>
          <a:r>
            <a:rPr lang="pt-BR" b="1" dirty="0"/>
            <a:t>PRONTO SOCORRO</a:t>
          </a:r>
          <a:endParaRPr lang="pt-BR" dirty="0"/>
        </a:p>
      </dgm:t>
    </dgm:pt>
    <dgm:pt modelId="{47BCF124-1C33-4240-A1FF-47CC332FD849}" type="parTrans" cxnId="{C2885F14-F785-4D00-AABD-100A5FED7D1F}">
      <dgm:prSet/>
      <dgm:spPr/>
      <dgm:t>
        <a:bodyPr/>
        <a:lstStyle/>
        <a:p>
          <a:endParaRPr lang="pt-BR"/>
        </a:p>
      </dgm:t>
    </dgm:pt>
    <dgm:pt modelId="{26B9FA71-1C6E-408E-8F84-E360D06C4803}" type="sibTrans" cxnId="{C2885F14-F785-4D00-AABD-100A5FED7D1F}">
      <dgm:prSet/>
      <dgm:spPr/>
      <dgm:t>
        <a:bodyPr/>
        <a:lstStyle/>
        <a:p>
          <a:endParaRPr lang="pt-BR"/>
        </a:p>
      </dgm:t>
    </dgm:pt>
    <dgm:pt modelId="{10FE30D4-2B7B-46B3-BB6A-9E4DB77FA6F8}" type="pres">
      <dgm:prSet presAssocID="{0364AAA9-B5A0-409D-998E-7896AA157B8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D593DC4-DCB5-433B-A3E8-19CFAA6D3D39}" type="pres">
      <dgm:prSet presAssocID="{817CF980-23E6-4B68-B4C8-CC86166DF60E}" presName="composite" presStyleCnt="0"/>
      <dgm:spPr/>
    </dgm:pt>
    <dgm:pt modelId="{F8182924-6212-48FB-9254-BD55F5563596}" type="pres">
      <dgm:prSet presAssocID="{817CF980-23E6-4B68-B4C8-CC86166DF60E}" presName="imgShp" presStyleLbl="f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70CA9B2-F30C-4EDD-9A8E-47BF9DA704DA}" type="pres">
      <dgm:prSet presAssocID="{817CF980-23E6-4B68-B4C8-CC86166DF60E}" presName="txShp" presStyleLbl="node1" presStyleIdx="0" presStyleCnt="1" custLinFactNeighborY="434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CBD69CC-D64E-4131-BF6B-3C09CFD7F5F8}" type="presOf" srcId="{0364AAA9-B5A0-409D-998E-7896AA157B86}" destId="{10FE30D4-2B7B-46B3-BB6A-9E4DB77FA6F8}" srcOrd="0" destOrd="0" presId="urn:microsoft.com/office/officeart/2005/8/layout/vList3#1"/>
    <dgm:cxn modelId="{C2885F14-F785-4D00-AABD-100A5FED7D1F}" srcId="{0364AAA9-B5A0-409D-998E-7896AA157B86}" destId="{817CF980-23E6-4B68-B4C8-CC86166DF60E}" srcOrd="0" destOrd="0" parTransId="{47BCF124-1C33-4240-A1FF-47CC332FD849}" sibTransId="{26B9FA71-1C6E-408E-8F84-E360D06C4803}"/>
    <dgm:cxn modelId="{2CB55AFE-F8B3-4AF2-BF82-69616618BC59}" type="presOf" srcId="{817CF980-23E6-4B68-B4C8-CC86166DF60E}" destId="{C70CA9B2-F30C-4EDD-9A8E-47BF9DA704DA}" srcOrd="0" destOrd="0" presId="urn:microsoft.com/office/officeart/2005/8/layout/vList3#1"/>
    <dgm:cxn modelId="{8ECFB4A8-2DC8-4EE5-946B-C372B6FB0827}" type="presParOf" srcId="{10FE30D4-2B7B-46B3-BB6A-9E4DB77FA6F8}" destId="{FD593DC4-DCB5-433B-A3E8-19CFAA6D3D39}" srcOrd="0" destOrd="0" presId="urn:microsoft.com/office/officeart/2005/8/layout/vList3#1"/>
    <dgm:cxn modelId="{C44201DF-57AE-4602-AD0A-C9EA0B8F3F5C}" type="presParOf" srcId="{FD593DC4-DCB5-433B-A3E8-19CFAA6D3D39}" destId="{F8182924-6212-48FB-9254-BD55F5563596}" srcOrd="0" destOrd="0" presId="urn:microsoft.com/office/officeart/2005/8/layout/vList3#1"/>
    <dgm:cxn modelId="{FCA93EF8-573C-4C66-8383-562EBAE4FB68}" type="presParOf" srcId="{FD593DC4-DCB5-433B-A3E8-19CFAA6D3D39}" destId="{C70CA9B2-F30C-4EDD-9A8E-47BF9DA704DA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CA9B2-F30C-4EDD-9A8E-47BF9DA704DA}">
      <dsp:nvSpPr>
        <dsp:cNvPr id="0" name=""/>
        <dsp:cNvSpPr/>
      </dsp:nvSpPr>
      <dsp:spPr>
        <a:xfrm rot="10800000">
          <a:off x="2112767" y="0"/>
          <a:ext cx="6744178" cy="165618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0331" tIns="194310" rIns="362712" bIns="194310" numCol="1" spcCol="1270" anchor="ctr" anchorCtr="0">
          <a:noAutofit/>
        </a:bodyPr>
        <a:lstStyle/>
        <a:p>
          <a:pPr lvl="0" algn="ctr" defTabSz="2266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5100" b="1" kern="1200" dirty="0"/>
            <a:t>PRONTO SOCORRO</a:t>
          </a:r>
          <a:endParaRPr lang="pt-BR" sz="5100" kern="1200" dirty="0"/>
        </a:p>
      </dsp:txBody>
      <dsp:txXfrm rot="10800000">
        <a:off x="2526813" y="0"/>
        <a:ext cx="6330132" cy="1656183"/>
      </dsp:txXfrm>
    </dsp:sp>
    <dsp:sp modelId="{F8182924-6212-48FB-9254-BD55F5563596}">
      <dsp:nvSpPr>
        <dsp:cNvPr id="0" name=""/>
        <dsp:cNvSpPr/>
      </dsp:nvSpPr>
      <dsp:spPr>
        <a:xfrm>
          <a:off x="1284675" y="0"/>
          <a:ext cx="1656183" cy="165618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6B21C-F016-46A4-8F44-F2C8351E54A6}" type="datetimeFigureOut">
              <a:rPr lang="pt-BR" smtClean="0"/>
              <a:pPr/>
              <a:t>11/12/2018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F5DE1-B2A2-4ADD-9129-78E6E9027F2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1070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F5DE1-B2A2-4ADD-9129-78E6E9027F2A}" type="slidenum">
              <a:rPr lang="pt-BR" smtClean="0"/>
              <a:pPr/>
              <a:t>23</a:t>
            </a:fld>
            <a:endParaRPr lang="pt-B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11/12/2018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11/12/2018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11/12/2018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11/12/2018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11/12/2018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11/12/2018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11/12/2018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11/12/2018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11/12/2018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11/12/2018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11/12/2018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FA04D95-1E15-4E09-AB23-A3C47E5EF91F}" type="datetimeFigureOut">
              <a:rPr lang="pt-BR" smtClean="0"/>
              <a:pPr/>
              <a:t>11/12/2018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79713" y="3645024"/>
            <a:ext cx="7056784" cy="3212976"/>
          </a:xfrm>
        </p:spPr>
        <p:txBody>
          <a:bodyPr>
            <a:noAutofit/>
          </a:bodyPr>
          <a:lstStyle/>
          <a:p>
            <a:pPr algn="ctr"/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RELATÓRIO DA OUVIDORIA- MÊS De </a:t>
            </a:r>
            <a:r>
              <a:rPr lang="pt-BR" sz="4400" dirty="0" smtClean="0">
                <a:latin typeface="Times New Roman" pitchFamily="18" charset="0"/>
                <a:cs typeface="Times New Roman" pitchFamily="18" charset="0"/>
              </a:rPr>
              <a:t>NOVEMBRO</a:t>
            </a: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sz="1800" dirty="0">
                <a:latin typeface="Times New Roman" pitchFamily="18" charset="0"/>
                <a:cs typeface="Times New Roman" pitchFamily="18" charset="0"/>
              </a:rPr>
              <a:t>FUNSAU-NA</a:t>
            </a:r>
            <a:br>
              <a:rPr lang="pt-BR" sz="1800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dirty="0">
                <a:latin typeface="Times New Roman" pitchFamily="18" charset="0"/>
                <a:cs typeface="Times New Roman" pitchFamily="18" charset="0"/>
              </a:rPr>
              <a:t>2018</a:t>
            </a:r>
            <a:endParaRPr lang="pt-BR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elaborado</a:t>
            </a:r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Por </a:t>
            </a:r>
            <a:r>
              <a:rPr lang="pt-BR" sz="1200" dirty="0">
                <a:latin typeface="Times New Roman" pitchFamily="18" charset="0"/>
                <a:cs typeface="Times New Roman" pitchFamily="18" charset="0"/>
              </a:rPr>
              <a:t>Juliane neves dos santos</a:t>
            </a:r>
            <a:r>
              <a: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ouvidora</a:t>
            </a:r>
            <a:r>
              <a: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887406" cy="1252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04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116632"/>
            <a:ext cx="7520940" cy="360040"/>
          </a:xfrm>
        </p:spPr>
        <p:txBody>
          <a:bodyPr/>
          <a:lstStyle/>
          <a:p>
            <a:pPr algn="ctr"/>
            <a:r>
              <a:rPr lang="pt-BR" sz="2000" dirty="0" smtClean="0"/>
              <a:t>Reclamação</a:t>
            </a:r>
            <a:endParaRPr lang="pt-BR" sz="2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2960" y="476672"/>
            <a:ext cx="7520940" cy="547260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**** masculino, 22 anos. “ </a:t>
            </a:r>
            <a:r>
              <a:rPr lang="pt-BR" sz="1800" b="0" dirty="0" smtClean="0">
                <a:latin typeface="Times New Roman" pitchFamily="18" charset="0"/>
                <a:cs typeface="Times New Roman" pitchFamily="18" charset="0"/>
              </a:rPr>
              <a:t>Quanto a educação e a humanização estão carentes, pois os profissionais poderiam atender com mais vontade e não ficar de papinho pelos corredores ou em salas.”</a:t>
            </a:r>
          </a:p>
          <a:p>
            <a:pPr algn="just"/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Providência: </a:t>
            </a:r>
            <a:r>
              <a:rPr lang="pt-BR" sz="1800" b="0" dirty="0" smtClean="0">
                <a:latin typeface="Times New Roman" pitchFamily="18" charset="0"/>
                <a:cs typeface="Times New Roman" pitchFamily="18" charset="0"/>
              </a:rPr>
              <a:t>Em reuniões periódicas estamos alertando e cobrando os supervisores para evitar casos da espécie.</a:t>
            </a:r>
          </a:p>
          <a:p>
            <a:endParaRPr lang="pt-BR" b="0" dirty="0"/>
          </a:p>
          <a:p>
            <a:pPr algn="just"/>
            <a:endParaRPr lang="pt-BR" b="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480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975008"/>
          </a:xfrm>
        </p:spPr>
        <p:txBody>
          <a:bodyPr/>
          <a:lstStyle/>
          <a:p>
            <a:pPr algn="ctr"/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AVALIAÇÃO DO ATENDIMENTO DOS SERVIÇOS COMPLEMENTARES</a:t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RAIO X, ORTOPEDIA, ULTRASSOM E LABORATÓRIO.</a:t>
            </a:r>
            <a:endParaRPr lang="pt-BR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0902225"/>
              </p:ext>
            </p:extLst>
          </p:nvPr>
        </p:nvGraphicFramePr>
        <p:xfrm>
          <a:off x="827584" y="1484784"/>
          <a:ext cx="6912768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51520" y="5166838"/>
            <a:ext cx="4218832" cy="2575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 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09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BOM: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06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Manifestação recebida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01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052115"/>
              </p:ext>
            </p:extLst>
          </p:nvPr>
        </p:nvGraphicFramePr>
        <p:xfrm>
          <a:off x="4283968" y="5157192"/>
          <a:ext cx="4740697" cy="161125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464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687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687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181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386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47241"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ÓTIMO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BOM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REGULAR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RUIM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4234">
                <a:tc>
                  <a:txBody>
                    <a:bodyPr/>
                    <a:lstStyle/>
                    <a:p>
                      <a:r>
                        <a:rPr lang="pt-BR" sz="1000" dirty="0"/>
                        <a:t>RAIO</a:t>
                      </a:r>
                      <a:r>
                        <a:rPr lang="pt-BR" sz="1000" baseline="0" dirty="0"/>
                        <a:t> X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4234">
                <a:tc>
                  <a:txBody>
                    <a:bodyPr/>
                    <a:lstStyle/>
                    <a:p>
                      <a:r>
                        <a:rPr lang="pt-BR" sz="1000" dirty="0"/>
                        <a:t>ORTOPEDIA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4234">
                <a:tc>
                  <a:txBody>
                    <a:bodyPr/>
                    <a:lstStyle/>
                    <a:p>
                      <a:r>
                        <a:rPr lang="pt-BR" sz="1000" dirty="0"/>
                        <a:t>ULTRASSOM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4234">
                <a:tc>
                  <a:txBody>
                    <a:bodyPr/>
                    <a:lstStyle/>
                    <a:p>
                      <a:r>
                        <a:rPr lang="pt-BR" sz="1000" dirty="0"/>
                        <a:t>LABORATÓRIO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365760"/>
            <a:ext cx="8286808" cy="1191032"/>
          </a:xfrm>
        </p:spPr>
        <p:txBody>
          <a:bodyPr/>
          <a:lstStyle/>
          <a:p>
            <a:pPr algn="ctr"/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AVALIAÇÃO DA QUALIDADE DAS INSTALAÇÕES</a:t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 ORGANIZAÇÃO, HIGIENIZAÇÃO X  LIMPEZA E  ACOMODAÇÃO OFERECIDA. </a:t>
            </a:r>
            <a:endParaRPr lang="pt-B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7504" y="5103674"/>
            <a:ext cx="40093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BOM: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08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04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347415567"/>
              </p:ext>
            </p:extLst>
          </p:nvPr>
        </p:nvGraphicFramePr>
        <p:xfrm>
          <a:off x="1763688" y="1772816"/>
          <a:ext cx="6156176" cy="2714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262682"/>
              </p:ext>
            </p:extLst>
          </p:nvPr>
        </p:nvGraphicFramePr>
        <p:xfrm>
          <a:off x="4116807" y="5229200"/>
          <a:ext cx="4740697" cy="147045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464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687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687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181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386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80582"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ÓTIMO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BOM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REGULAR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RUIM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5285">
                <a:tc>
                  <a:txBody>
                    <a:bodyPr/>
                    <a:lstStyle/>
                    <a:p>
                      <a:r>
                        <a:rPr lang="pt-BR" sz="1000" dirty="0"/>
                        <a:t>ORGANIZAÇÃO</a:t>
                      </a:r>
                      <a:r>
                        <a:rPr lang="pt-BR" sz="1000" baseline="0" dirty="0"/>
                        <a:t> DOS SETORES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5285">
                <a:tc>
                  <a:txBody>
                    <a:bodyPr/>
                    <a:lstStyle/>
                    <a:p>
                      <a:r>
                        <a:rPr lang="pt-BR" sz="1000" dirty="0"/>
                        <a:t>LIMPEZA</a:t>
                      </a:r>
                      <a:r>
                        <a:rPr lang="pt-BR" sz="1000" baseline="0" dirty="0"/>
                        <a:t> X HIGIENIZAÇÃO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9305">
                <a:tc>
                  <a:txBody>
                    <a:bodyPr/>
                    <a:lstStyle/>
                    <a:p>
                      <a:r>
                        <a:rPr lang="pt-BR" sz="1000" dirty="0"/>
                        <a:t>ACOMODAÇÃO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1259632" y="2132855"/>
            <a:ext cx="7200800" cy="2124236"/>
            <a:chOff x="2112766" y="-468053"/>
            <a:chExt cx="6744179" cy="2124236"/>
          </a:xfrm>
        </p:grpSpPr>
        <p:sp>
          <p:nvSpPr>
            <p:cNvPr id="5" name="Pentágono 4"/>
            <p:cNvSpPr/>
            <p:nvPr/>
          </p:nvSpPr>
          <p:spPr>
            <a:xfrm rot="10800000">
              <a:off x="2112766" y="-468053"/>
              <a:ext cx="6744178" cy="2124235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Pentágono 4"/>
            <p:cNvSpPr/>
            <p:nvPr/>
          </p:nvSpPr>
          <p:spPr>
            <a:xfrm rot="21600000">
              <a:off x="2526813" y="0"/>
              <a:ext cx="6330132" cy="16561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30331" tIns="182880" rIns="341376" bIns="182880" numCol="1" spcCol="1270" anchor="ctr" anchorCtr="0">
              <a:noAutofit/>
            </a:bodyPr>
            <a:lstStyle/>
            <a:p>
              <a:pPr lvl="0" algn="ctr" defTabSz="2133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4800" b="1" dirty="0"/>
                <a:t>INTERNAÇÃO</a:t>
              </a:r>
              <a:endParaRPr lang="pt-BR" sz="4800" kern="1200" dirty="0"/>
            </a:p>
          </p:txBody>
        </p:sp>
      </p:grpSp>
      <p:sp>
        <p:nvSpPr>
          <p:cNvPr id="7" name="Elipse 6"/>
          <p:cNvSpPr/>
          <p:nvPr/>
        </p:nvSpPr>
        <p:spPr>
          <a:xfrm>
            <a:off x="211665" y="2069849"/>
            <a:ext cx="1656183" cy="2250248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34158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116632"/>
            <a:ext cx="7520940" cy="504056"/>
          </a:xfrm>
        </p:spPr>
        <p:txBody>
          <a:bodyPr/>
          <a:lstStyle/>
          <a:p>
            <a:pPr algn="ctr"/>
            <a:r>
              <a:rPr lang="pt-BR" sz="2000" dirty="0"/>
              <a:t>Elogios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2960" y="714356"/>
            <a:ext cx="7520940" cy="4500594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Parabéns pela equipe, nos atendeu com muito carinho. Esperamos que continue assim, </a:t>
            </a:r>
            <a:r>
              <a:rPr lang="pt-BR" sz="2000" b="0" dirty="0" err="1" smtClean="0">
                <a:latin typeface="Times New Roman" pitchFamily="18" charset="0"/>
                <a:cs typeface="Times New Roman" pitchFamily="18" charset="0"/>
              </a:rPr>
              <a:t>Drª</a:t>
            </a: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 Claudia uma ótima profissional, faz com amor seu trabalho. Parabéns, que Deus abençoe a vida de todos. Meu muito obrigado a todos” (A.G)</a:t>
            </a:r>
          </a:p>
          <a:p>
            <a:pPr algn="just"/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Font typeface="Wingdings" pitchFamily="2" charset="2"/>
              <a:buChar char="ü"/>
            </a:pP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Quero agradecer em especial a equipe de enfermagem que são ótimas no atendimento, bem humanas a </a:t>
            </a:r>
            <a:r>
              <a:rPr lang="pt-BR" sz="2000" b="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lemencia</a:t>
            </a: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Marcia </a:t>
            </a: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e Keila, elas nos ajudam bastante...”-(F.O)</a:t>
            </a:r>
          </a:p>
          <a:p>
            <a:pPr algn="just"/>
            <a:endParaRPr lang="pt-BR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Meus parabéns pela dedicação e carinho. Fomos muito bem atendidos”-12/11/2018 (</a:t>
            </a:r>
            <a:r>
              <a:rPr lang="pt-BR" sz="2000" b="0" dirty="0" err="1" smtClean="0">
                <a:latin typeface="Times New Roman" pitchFamily="18" charset="0"/>
                <a:cs typeface="Times New Roman" pitchFamily="18" charset="0"/>
              </a:rPr>
              <a:t>S.C.</a:t>
            </a: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G)</a:t>
            </a:r>
          </a:p>
          <a:p>
            <a:pPr algn="just"/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Font typeface="Wingdings" pitchFamily="2" charset="2"/>
              <a:buChar char="ü"/>
            </a:pP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Sou mãe do paciente </a:t>
            </a:r>
            <a:r>
              <a:rPr lang="pt-BR" sz="2000" b="0" dirty="0" err="1" smtClean="0">
                <a:latin typeface="Times New Roman" pitchFamily="18" charset="0"/>
                <a:cs typeface="Times New Roman" pitchFamily="18" charset="0"/>
              </a:rPr>
              <a:t>Cleisson</a:t>
            </a:r>
            <a:r>
              <a:rPr lang="pt-BR" sz="2000" b="0" dirty="0" smtClean="0">
                <a:latin typeface="Times New Roman" pitchFamily="18" charset="0"/>
                <a:cs typeface="Times New Roman" pitchFamily="18" charset="0"/>
              </a:rPr>
              <a:t> Rocha que ficou internado e passou por uma cirurgia de apendicite. Quero agradecer ao Dr. Gustavo e a Jessica, foram muito atenciosos, nos respeitou, sem palavras para agradecer. Minha gratidão a Jessica que a todo momento se preocupa e tem suas mãos um conhecimento abençoado para cuidar do meu filho. Ao Dr. Gustavo sem palavras,” – 25/11/2018 (S.R)</a:t>
            </a:r>
          </a:p>
          <a:p>
            <a:pPr algn="just"/>
            <a:endParaRPr lang="pt-BR" dirty="0"/>
          </a:p>
        </p:txBody>
      </p:sp>
      <p:sp>
        <p:nvSpPr>
          <p:cNvPr id="4" name="Rosto feliz 3"/>
          <p:cNvSpPr/>
          <p:nvPr/>
        </p:nvSpPr>
        <p:spPr>
          <a:xfrm>
            <a:off x="7668344" y="263404"/>
            <a:ext cx="914400" cy="717324"/>
          </a:xfrm>
          <a:prstGeom prst="smileyFace">
            <a:avLst/>
          </a:prstGeom>
          <a:solidFill>
            <a:schemeClr val="bg2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95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365760"/>
            <a:ext cx="8643998" cy="548640"/>
          </a:xfrm>
        </p:spPr>
        <p:txBody>
          <a:bodyPr/>
          <a:lstStyle/>
          <a:p>
            <a:pPr algn="ctr"/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Internação</a:t>
            </a:r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>QUALIDADE DAS INSTALAÇÕES E DO ATENDIMENTO GERAL</a:t>
            </a:r>
            <a:br>
              <a:rPr lang="pt-BR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600" b="1" dirty="0">
                <a:latin typeface="Times New Roman" pitchFamily="18" charset="0"/>
                <a:cs typeface="Times New Roman" pitchFamily="18" charset="0"/>
              </a:rPr>
              <a:t>  RECEPÇÃO, ALIMENTAÇÃO, ATENDIMENTO DA COPEIRA, INSTALAÇÕES, LIMPEZA E HORARIO DE VISITA.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85720" y="5085184"/>
            <a:ext cx="40719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68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79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21 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06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endParaRPr lang="pt-BR" sz="13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359972091"/>
              </p:ext>
            </p:extLst>
          </p:nvPr>
        </p:nvGraphicFramePr>
        <p:xfrm>
          <a:off x="1259632" y="1628800"/>
          <a:ext cx="7200800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458335"/>
              </p:ext>
            </p:extLst>
          </p:nvPr>
        </p:nvGraphicFramePr>
        <p:xfrm>
          <a:off x="4357685" y="4857760"/>
          <a:ext cx="4566906" cy="200023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007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405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405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771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0787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71219"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/>
                        <a:t>ÓTIMO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/>
                        <a:t>BOM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/>
                        <a:t>REGULAR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/>
                        <a:t>RUIM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170">
                <a:tc>
                  <a:txBody>
                    <a:bodyPr/>
                    <a:lstStyle/>
                    <a:p>
                      <a:r>
                        <a:rPr lang="pt-BR" sz="900" dirty="0"/>
                        <a:t>RECEPÇÃO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10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17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170">
                <a:tc>
                  <a:txBody>
                    <a:bodyPr/>
                    <a:lstStyle/>
                    <a:p>
                      <a:r>
                        <a:rPr lang="pt-BR" sz="900" dirty="0"/>
                        <a:t>ALIMENTAÇÃO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12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10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8170">
                <a:tc>
                  <a:txBody>
                    <a:bodyPr/>
                    <a:lstStyle/>
                    <a:p>
                      <a:r>
                        <a:rPr lang="pt-BR" sz="900" dirty="0"/>
                        <a:t>COPEIRAS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14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14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8170">
                <a:tc>
                  <a:txBody>
                    <a:bodyPr/>
                    <a:lstStyle/>
                    <a:p>
                      <a:r>
                        <a:rPr lang="pt-BR" sz="900" dirty="0"/>
                        <a:t>INSTALAÇÕES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10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8170">
                <a:tc>
                  <a:txBody>
                    <a:bodyPr/>
                    <a:lstStyle/>
                    <a:p>
                      <a:r>
                        <a:rPr lang="pt-BR" sz="900" dirty="0"/>
                        <a:t>LIMPEZA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14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12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8170">
                <a:tc>
                  <a:txBody>
                    <a:bodyPr/>
                    <a:lstStyle/>
                    <a:p>
                      <a:r>
                        <a:rPr lang="pt-BR" sz="800" dirty="0"/>
                        <a:t>HORÁRIO DE VISITAS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08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13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43998" cy="1000132"/>
          </a:xfrm>
        </p:spPr>
        <p:txBody>
          <a:bodyPr/>
          <a:lstStyle/>
          <a:p>
            <a:pPr algn="ctr"/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AVALIAÇÃO DA QUALIDADE NO ATENDIMENTO DA EQUIPE DE ATENÇÃO A SAÚDE</a:t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EQUIPE DE ENFERMAGEM, EQUIPE MÉDICA,  FISIOTERAPIA,  ASSISTENTE SOCIAL E NUTRICIONISTA.</a:t>
            </a:r>
            <a:endParaRPr lang="pt-B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7504" y="5300331"/>
            <a:ext cx="40719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BOM: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52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  <a:p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194734618"/>
              </p:ext>
            </p:extLst>
          </p:nvPr>
        </p:nvGraphicFramePr>
        <p:xfrm>
          <a:off x="1403648" y="1861047"/>
          <a:ext cx="6408712" cy="2864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50193"/>
              </p:ext>
            </p:extLst>
          </p:nvPr>
        </p:nvGraphicFramePr>
        <p:xfrm>
          <a:off x="4283968" y="5085183"/>
          <a:ext cx="4740697" cy="161864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464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687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687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181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386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39854"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ÓTIMO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BOM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REGULAR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RUIM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8865">
                <a:tc>
                  <a:txBody>
                    <a:bodyPr/>
                    <a:lstStyle/>
                    <a:p>
                      <a:r>
                        <a:rPr lang="pt-BR" sz="1000" dirty="0"/>
                        <a:t>ENFERMAGEM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15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03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01</a:t>
                      </a:r>
                      <a:endParaRPr lang="pt-BR" sz="11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8865">
                <a:tc>
                  <a:txBody>
                    <a:bodyPr/>
                    <a:lstStyle/>
                    <a:p>
                      <a:r>
                        <a:rPr lang="pt-BR" sz="1000" dirty="0"/>
                        <a:t>EQUIPE</a:t>
                      </a:r>
                      <a:r>
                        <a:rPr lang="pt-BR" sz="1000" baseline="0" dirty="0"/>
                        <a:t> MÉDICA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11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01</a:t>
                      </a:r>
                      <a:endParaRPr lang="pt-BR" sz="11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8865">
                <a:tc>
                  <a:txBody>
                    <a:bodyPr/>
                    <a:lstStyle/>
                    <a:p>
                      <a:r>
                        <a:rPr lang="pt-BR" sz="1000" dirty="0"/>
                        <a:t>FISIOTERAPIA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12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03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8865">
                <a:tc>
                  <a:txBody>
                    <a:bodyPr/>
                    <a:lstStyle/>
                    <a:p>
                      <a:r>
                        <a:rPr lang="pt-BR" sz="1000" dirty="0"/>
                        <a:t>ASS.</a:t>
                      </a:r>
                      <a:r>
                        <a:rPr lang="pt-BR" sz="1000" baseline="0" dirty="0"/>
                        <a:t> SOCIAL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11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07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05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04</a:t>
                      </a:r>
                      <a:endParaRPr lang="pt-BR" sz="11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8865">
                <a:tc>
                  <a:txBody>
                    <a:bodyPr/>
                    <a:lstStyle/>
                    <a:p>
                      <a:r>
                        <a:rPr lang="pt-BR" sz="1000" dirty="0"/>
                        <a:t>NUTRICIONISTA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11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08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05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04</a:t>
                      </a:r>
                      <a:endParaRPr lang="pt-BR" sz="11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470952"/>
          </a:xfrm>
        </p:spPr>
        <p:txBody>
          <a:bodyPr/>
          <a:lstStyle/>
          <a:p>
            <a:pPr algn="ctr"/>
            <a:r>
              <a:rPr lang="pt-BR" sz="2000" dirty="0" smtClean="0"/>
              <a:t>Sugestão e RECLAMAÇÕES</a:t>
            </a:r>
            <a:endParaRPr lang="pt-BR" sz="2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endParaRPr lang="pt-BR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800" dirty="0" smtClean="0"/>
              <a:t> </a:t>
            </a: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**** feminino, 19 anos, Clínica Cirúrgica: “</a:t>
            </a:r>
            <a:r>
              <a:rPr lang="pt-BR" sz="1800" b="0" dirty="0" smtClean="0">
                <a:latin typeface="Times New Roman" pitchFamily="18" charset="0"/>
                <a:cs typeface="Times New Roman" pitchFamily="18" charset="0"/>
              </a:rPr>
              <a:t>Queremos televisão, já somos obrigados a ficar aqui ainda sem televisão ninguém merece. Por favor providenciar!!!!” – 18/11/2018 </a:t>
            </a:r>
          </a:p>
          <a:p>
            <a:pPr algn="just"/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Providência: </a:t>
            </a:r>
            <a:r>
              <a:rPr lang="pt-BR" sz="1800" b="0" dirty="0" smtClean="0">
                <a:latin typeface="Times New Roman" pitchFamily="18" charset="0"/>
                <a:cs typeface="Times New Roman" pitchFamily="18" charset="0"/>
              </a:rPr>
              <a:t>Assunto será analisado na próxima reunião da administração</a:t>
            </a: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pt-B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**** feminino, 26 anos: “</a:t>
            </a:r>
            <a:r>
              <a:rPr lang="pt-BR" sz="1800" b="0" dirty="0" smtClean="0">
                <a:latin typeface="Times New Roman" pitchFamily="18" charset="0"/>
                <a:cs typeface="Times New Roman" pitchFamily="18" charset="0"/>
              </a:rPr>
              <a:t>Arroz e feijão muito crus e tem que ter tempero que não tem” – 22/11/2018.</a:t>
            </a:r>
          </a:p>
          <a:p>
            <a:pPr algn="just"/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Providência: </a:t>
            </a:r>
            <a:r>
              <a:rPr lang="pt-BR" sz="1800" b="0" dirty="0" smtClean="0">
                <a:latin typeface="Times New Roman" pitchFamily="18" charset="0"/>
                <a:cs typeface="Times New Roman" pitchFamily="18" charset="0"/>
              </a:rPr>
              <a:t>Alertada a responsável pelo setor.</a:t>
            </a:r>
          </a:p>
          <a:p>
            <a:pPr marL="0" indent="0" algn="just"/>
            <a:endParaRPr lang="pt-BR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28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260648"/>
            <a:ext cx="7520940" cy="548640"/>
          </a:xfrm>
        </p:spPr>
        <p:txBody>
          <a:bodyPr/>
          <a:lstStyle/>
          <a:p>
            <a:pPr algn="ctr"/>
            <a:r>
              <a:rPr lang="pt-BR" sz="2000" dirty="0"/>
              <a:t>RECLAMAÇÕES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2960" y="809288"/>
            <a:ext cx="7520940" cy="3871189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Anônimo, Clínica Cirúrgica: </a:t>
            </a:r>
            <a:r>
              <a:rPr lang="pt-BR" sz="1800" b="0" dirty="0" smtClean="0">
                <a:latin typeface="Times New Roman" pitchFamily="18" charset="0"/>
                <a:cs typeface="Times New Roman" pitchFamily="18" charset="0"/>
              </a:rPr>
              <a:t>“Faltou simpatia da parte da recepção, o Dr. foi muito bom! As copeiras também, já a enfermagem deixou a desejar, muito antipáticas, mal treinadas, demoram muito para achar a veia, além de fazerem as coisas sem vontade” – 17/11/2018.</a:t>
            </a:r>
          </a:p>
          <a:p>
            <a:pPr algn="just">
              <a:buFont typeface="Wingdings" pitchFamily="2" charset="2"/>
              <a:buChar char="ü"/>
            </a:pPr>
            <a:endParaRPr lang="pt-BR" sz="18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Providência: </a:t>
            </a:r>
            <a:r>
              <a:rPr lang="pt-BR" sz="1800" b="0" dirty="0" smtClean="0">
                <a:latin typeface="Times New Roman" pitchFamily="18" charset="0"/>
                <a:cs typeface="Times New Roman" pitchFamily="18" charset="0"/>
              </a:rPr>
              <a:t>Em reuniões periódicas estamos alertando e cobrando os supervisores para evitar casos da espécie.</a:t>
            </a:r>
          </a:p>
          <a:p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278809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latin typeface="Times New Roman" pitchFamily="18" charset="0"/>
                <a:cs typeface="Times New Roman" pitchFamily="18" charset="0"/>
              </a:rPr>
              <a:t>PERFIL DOS MANIFESTANTES 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094460" y="5137115"/>
            <a:ext cx="36433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TOTAL DE AVALIAÇÕES: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Usuário: 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Familiares: 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Outros: 02 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Colaboradores: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06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b="1" dirty="0"/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332119486"/>
              </p:ext>
            </p:extLst>
          </p:nvPr>
        </p:nvGraphicFramePr>
        <p:xfrm>
          <a:off x="1475656" y="1340768"/>
          <a:ext cx="6480720" cy="2889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9017"/>
            <a:ext cx="189071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93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1259631" y="2420887"/>
            <a:ext cx="7200801" cy="1836204"/>
            <a:chOff x="2112765" y="-180021"/>
            <a:chExt cx="6744180" cy="1836204"/>
          </a:xfrm>
        </p:grpSpPr>
        <p:sp>
          <p:nvSpPr>
            <p:cNvPr id="5" name="Pentágono 4"/>
            <p:cNvSpPr/>
            <p:nvPr/>
          </p:nvSpPr>
          <p:spPr>
            <a:xfrm rot="10800000">
              <a:off x="2112765" y="-180021"/>
              <a:ext cx="6744178" cy="1836202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Pentágono 4"/>
            <p:cNvSpPr/>
            <p:nvPr/>
          </p:nvSpPr>
          <p:spPr>
            <a:xfrm rot="21600000">
              <a:off x="2526813" y="0"/>
              <a:ext cx="6330132" cy="16561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30331" tIns="182880" rIns="341376" bIns="182880" numCol="1" spcCol="1270" anchor="ctr" anchorCtr="0">
              <a:noAutofit/>
            </a:bodyPr>
            <a:lstStyle/>
            <a:p>
              <a:pPr lvl="0" algn="ctr" defTabSz="2133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4500" b="1" dirty="0" smtClean="0"/>
                <a:t>COLABORADORES</a:t>
              </a:r>
              <a:endParaRPr lang="pt-BR" sz="4500" kern="1200" dirty="0"/>
            </a:p>
          </p:txBody>
        </p:sp>
      </p:grpSp>
      <p:sp>
        <p:nvSpPr>
          <p:cNvPr id="7" name="Elipse 6"/>
          <p:cNvSpPr/>
          <p:nvPr/>
        </p:nvSpPr>
        <p:spPr>
          <a:xfrm>
            <a:off x="211665" y="2069849"/>
            <a:ext cx="1656183" cy="2250248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061077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449502" cy="691516"/>
          </a:xfrm>
        </p:spPr>
        <p:txBody>
          <a:bodyPr/>
          <a:lstStyle/>
          <a:p>
            <a:pPr algn="ctr"/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 COLABORADORES  </a:t>
            </a:r>
            <a:br>
              <a:rPr lang="pt-BR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ELOGIO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412776"/>
            <a:ext cx="8643998" cy="478634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pt-BR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“Parabéns a todos da cozinha pelo bolo maravilhoso. Deus abençoe a todos” Anônimo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sz="1800" dirty="0" smtClean="0"/>
          </a:p>
          <a:p>
            <a:pPr>
              <a:buFont typeface="Wingdings" panose="05000000000000000000" pitchFamily="2" charset="2"/>
              <a:buChar char="ü"/>
            </a:pPr>
            <a:endParaRPr lang="pt-BR" sz="1800" dirty="0" smtClean="0"/>
          </a:p>
          <a:p>
            <a:pPr>
              <a:buFont typeface="Wingdings" panose="05000000000000000000" pitchFamily="2" charset="2"/>
              <a:buChar char="ü"/>
            </a:pPr>
            <a:endParaRPr lang="pt-BR" sz="1800" dirty="0"/>
          </a:p>
          <a:p>
            <a:pPr marL="0" indent="0"/>
            <a:endParaRPr lang="pt-BR" sz="1800" dirty="0"/>
          </a:p>
          <a:p>
            <a:pPr algn="just"/>
            <a:endParaRPr lang="pt-BR" sz="1800" b="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18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sto feliz 4"/>
          <p:cNvSpPr/>
          <p:nvPr/>
        </p:nvSpPr>
        <p:spPr>
          <a:xfrm>
            <a:off x="7668344" y="210344"/>
            <a:ext cx="914400" cy="914400"/>
          </a:xfrm>
          <a:prstGeom prst="smileyFace">
            <a:avLst/>
          </a:prstGeom>
          <a:solidFill>
            <a:schemeClr val="bg2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7892" y="184554"/>
            <a:ext cx="7520940" cy="548640"/>
          </a:xfrm>
        </p:spPr>
        <p:txBody>
          <a:bodyPr/>
          <a:lstStyle/>
          <a:p>
            <a:pPr algn="ctr"/>
            <a:r>
              <a:rPr lang="pt-BR" sz="2500" b="1" dirty="0">
                <a:latin typeface="Times New Roman" pitchFamily="18" charset="0"/>
                <a:cs typeface="Times New Roman" pitchFamily="18" charset="0"/>
              </a:rPr>
              <a:t>COLABORADORES  </a:t>
            </a:r>
            <a:br>
              <a:rPr lang="pt-BR" sz="25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2500" b="1" dirty="0">
                <a:latin typeface="Times New Roman" pitchFamily="18" charset="0"/>
                <a:cs typeface="Times New Roman" pitchFamily="18" charset="0"/>
              </a:rPr>
              <a:t>RECLAMAÇÕES</a:t>
            </a:r>
            <a:endParaRPr lang="pt-BR" sz="25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2960" y="928670"/>
            <a:ext cx="7520940" cy="428628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Anônimo “</a:t>
            </a:r>
            <a:r>
              <a:rPr lang="pt-BR" b="0" dirty="0" smtClean="0">
                <a:latin typeface="Times New Roman" pitchFamily="18" charset="0"/>
                <a:cs typeface="Times New Roman" pitchFamily="18" charset="0"/>
              </a:rPr>
              <a:t>O funcionário nunca é ouvido. Escala péssima, Laboratório ruim, sempre falta reagente. Centro cirúrgico muito falho, precisa melhorar e muito. Diretoria incompetente e desorganizada. HR vai de mal a pior. Cadê o prefeito para tomar providências??”</a:t>
            </a:r>
          </a:p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Anônimo</a:t>
            </a:r>
            <a:r>
              <a:rPr lang="pt-BR" b="0" dirty="0" smtClean="0">
                <a:latin typeface="Times New Roman" pitchFamily="18" charset="0"/>
                <a:cs typeface="Times New Roman" pitchFamily="18" charset="0"/>
              </a:rPr>
              <a:t> “Falta transparência. Diretoria da enfermagem é ruim. Escalas mal feitas e de forma injusta, pois, uns rodam e outros não. Comida ruim muitas vezes. Falta treinamentos”.</a:t>
            </a:r>
          </a:p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Anônimo “</a:t>
            </a:r>
            <a:r>
              <a:rPr lang="pt-BR" b="0" dirty="0" smtClean="0">
                <a:latin typeface="Times New Roman" pitchFamily="18" charset="0"/>
                <a:cs typeface="Times New Roman" pitchFamily="18" charset="0"/>
              </a:rPr>
              <a:t>Precisam tomar providências quanto ao laboratório, sempre faltam reagentes, e fica ruim para todo o serviço. Essa diretoria é muito contraditória e não providencia o que precisa. Gestão arbitrária, não vai de encontro com o que precisa de fato, não aceita opiniões e o dimensionamento não é adequado para a instituição. Precisa melhorar muito!!”</a:t>
            </a:r>
          </a:p>
          <a:p>
            <a:pPr algn="just"/>
            <a:endParaRPr lang="pt-BR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Providências : “</a:t>
            </a:r>
            <a:r>
              <a:rPr lang="pt-BR" b="0" dirty="0" smtClean="0">
                <a:latin typeface="Times New Roman" pitchFamily="18" charset="0"/>
                <a:cs typeface="Times New Roman" pitchFamily="18" charset="0"/>
              </a:rPr>
              <a:t>Existe um processo já em andamento.</a:t>
            </a:r>
          </a:p>
          <a:p>
            <a:pPr algn="just"/>
            <a:r>
              <a:rPr lang="pt-BR" b="0" dirty="0" smtClean="0">
                <a:latin typeface="Times New Roman" pitchFamily="18" charset="0"/>
                <a:cs typeface="Times New Roman" pitchFamily="18" charset="0"/>
              </a:rPr>
              <a:t>Serão realizadas reuniões com os setores orientando sobre o atendimento.</a:t>
            </a:r>
          </a:p>
          <a:p>
            <a:pPr algn="just"/>
            <a:r>
              <a:rPr lang="pt-BR" b="0" dirty="0" smtClean="0">
                <a:latin typeface="Times New Roman" pitchFamily="18" charset="0"/>
                <a:cs typeface="Times New Roman" pitchFamily="18" charset="0"/>
              </a:rPr>
              <a:t>Pedido realizado dos reagentes, onde os estoques encontram-se regularizados”.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896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400" b="1" u="sng" dirty="0">
                <a:latin typeface="Times New Roman" pitchFamily="18" charset="0"/>
                <a:cs typeface="Times New Roman" pitchFamily="18" charset="0"/>
              </a:rPr>
              <a:t>CONCLUSÃO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1100629"/>
            <a:ext cx="7986742" cy="2685562"/>
          </a:xfrm>
        </p:spPr>
        <p:txBody>
          <a:bodyPr/>
          <a:lstStyle/>
          <a:p>
            <a:pPr algn="just"/>
            <a:r>
              <a:rPr lang="pt-BR" sz="1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800" b="0" dirty="0" smtClean="0">
                <a:latin typeface="Times New Roman" pitchFamily="18" charset="0"/>
                <a:cs typeface="Times New Roman" pitchFamily="18" charset="0"/>
              </a:rPr>
              <a:t>		Diante do exposto e da análise dos dados, verifica-se que a prestação de serviço realizado pelo hospital regional conforme as manifestações dos usuários demonstraram uma maior incidência nos conceitos bom e ótimo, incentivando-nos assim ao aperfeiçoamento de nossas atividades objetivando o alcance da plena satisfação dos nossos usuários.</a:t>
            </a:r>
          </a:p>
          <a:p>
            <a:endParaRPr lang="pt-BR" b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520940" cy="478406"/>
          </a:xfrm>
        </p:spPr>
        <p:txBody>
          <a:bodyPr/>
          <a:lstStyle/>
          <a:p>
            <a:pPr algn="ctr"/>
            <a:r>
              <a:rPr lang="pt-BR" b="1" dirty="0">
                <a:latin typeface="Times New Roman" pitchFamily="18" charset="0"/>
                <a:cs typeface="Times New Roman" pitchFamily="18" charset="0"/>
              </a:rPr>
              <a:t>Ouvidoria 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857232"/>
            <a:ext cx="8715436" cy="4083936"/>
          </a:xfrm>
        </p:spPr>
        <p:txBody>
          <a:bodyPr>
            <a:noAutofit/>
          </a:bodyPr>
          <a:lstStyle/>
          <a:p>
            <a:pPr algn="just"/>
            <a:r>
              <a:rPr lang="pt-BR" sz="1700" b="0" dirty="0">
                <a:latin typeface="Times New Roman" pitchFamily="18" charset="0"/>
                <a:cs typeface="Times New Roman" pitchFamily="18" charset="0"/>
              </a:rPr>
              <a:t>A ouvidoria do Hospital Regional tem por objetivo, receber as reclamações/sugestões, analisar e dar um parecer ao usuário/e ou colaborador que realizou a manifestação dentro da nossa Unidade Hospitalar. </a:t>
            </a:r>
          </a:p>
          <a:p>
            <a:pPr algn="just"/>
            <a:r>
              <a:rPr lang="pt-BR" sz="1700" b="0" dirty="0">
                <a:latin typeface="Times New Roman" pitchFamily="18" charset="0"/>
                <a:cs typeface="Times New Roman" pitchFamily="18" charset="0"/>
              </a:rPr>
              <a:t>Todas as manifestações pertinentes à Ouvidoria são registradas em um formulário especifico de cada setor e desta forma recolhido nos primeiros dias do mês, onde é realizada a contagem e apresentada em tabela.</a:t>
            </a:r>
          </a:p>
          <a:p>
            <a:pPr algn="just"/>
            <a:r>
              <a:rPr lang="pt-BR" sz="1700" b="0" dirty="0">
                <a:latin typeface="Times New Roman" pitchFamily="18" charset="0"/>
                <a:cs typeface="Times New Roman" pitchFamily="18" charset="0"/>
              </a:rPr>
              <a:t>Reclamações relatadas por escrito são lidas e encaminhadas por meio de comunicado interno, para os responsáveis dos setores, que tem um prazo de no máximo 04 (quatro) dias para apresentarem uma resolução. Posteriormente é repassado para o usuário as medidas tomadas, desta forma dando devolução às reclamações.</a:t>
            </a:r>
          </a:p>
          <a:p>
            <a:pPr algn="just"/>
            <a:r>
              <a:rPr lang="pt-BR" sz="1700" b="0" dirty="0">
                <a:latin typeface="Times New Roman" pitchFamily="18" charset="0"/>
                <a:cs typeface="Times New Roman" pitchFamily="18" charset="0"/>
              </a:rPr>
              <a:t>Reclamações relatadas por escrito que necessitam de parecer Administrativo, são repassados diretamente para a direção que analisa e posteriormente são direcionadas para o setor Jurídico do hospital para adotar de medidas cabíveis.</a:t>
            </a:r>
          </a:p>
          <a:p>
            <a:pPr algn="just"/>
            <a:r>
              <a:rPr lang="pt-BR" sz="1700" b="0" dirty="0">
                <a:latin typeface="Times New Roman" pitchFamily="18" charset="0"/>
                <a:cs typeface="Times New Roman" pitchFamily="18" charset="0"/>
              </a:rPr>
              <a:t>Acerca dos elogios é apresentado no mural do refeitório no intuído de divulgação</a:t>
            </a:r>
            <a:r>
              <a:rPr lang="pt-BR" sz="1800" b="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3"/>
            <a:ext cx="8496944" cy="6503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047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aixaDeTexto 125"/>
          <p:cNvSpPr txBox="1"/>
          <p:nvPr/>
        </p:nvSpPr>
        <p:spPr>
          <a:xfrm>
            <a:off x="357158" y="500042"/>
            <a:ext cx="85011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PLANILHA DE USUARIOS E FUNCIÓNÁRIOS QUE SE MANISFESTARAM NAS URNAS</a:t>
            </a:r>
          </a:p>
          <a:p>
            <a:pPr algn="ctr"/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MÊS DE </a:t>
            </a:r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OUTUBRO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endParaRPr lang="pt-BR" sz="2000" dirty="0"/>
          </a:p>
        </p:txBody>
      </p:sp>
      <p:sp>
        <p:nvSpPr>
          <p:cNvPr id="127" name="CaixaDeTexto 126"/>
          <p:cNvSpPr txBox="1"/>
          <p:nvPr/>
        </p:nvSpPr>
        <p:spPr>
          <a:xfrm>
            <a:off x="4107988" y="5013176"/>
            <a:ext cx="50006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Valores totais: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59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pPr algn="just"/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Internações: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32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pPr algn="just"/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Pronto-Socorro: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pPr algn="just"/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Colaboradores: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06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740048703"/>
              </p:ext>
            </p:extLst>
          </p:nvPr>
        </p:nvGraphicFramePr>
        <p:xfrm>
          <a:off x="1835696" y="1988840"/>
          <a:ext cx="5616624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156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60998847"/>
              </p:ext>
            </p:extLst>
          </p:nvPr>
        </p:nvGraphicFramePr>
        <p:xfrm>
          <a:off x="-498811" y="2060849"/>
          <a:ext cx="10141622" cy="1656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897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000" dirty="0" smtClean="0"/>
              <a:t>Elogio </a:t>
            </a:r>
            <a:endParaRPr lang="pt-BR" sz="2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endParaRPr lang="pt-BR" dirty="0" smtClean="0"/>
          </a:p>
          <a:p>
            <a:pPr>
              <a:buFont typeface="Wingdings" pitchFamily="2" charset="2"/>
              <a:buChar char="ü"/>
            </a:pP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Enfermeira Glaucia, ótimo atendimento” – (E.)</a:t>
            </a:r>
          </a:p>
          <a:p>
            <a:endParaRPr lang="pt-BR" dirty="0"/>
          </a:p>
        </p:txBody>
      </p:sp>
      <p:sp>
        <p:nvSpPr>
          <p:cNvPr id="4" name="Rosto feliz 3"/>
          <p:cNvSpPr/>
          <p:nvPr/>
        </p:nvSpPr>
        <p:spPr>
          <a:xfrm>
            <a:off x="7668344" y="263404"/>
            <a:ext cx="914400" cy="717324"/>
          </a:xfrm>
          <a:prstGeom prst="smileyFace">
            <a:avLst/>
          </a:prstGeom>
          <a:solidFill>
            <a:schemeClr val="bg2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2960" y="764704"/>
            <a:ext cx="7520940" cy="3915773"/>
          </a:xfrm>
        </p:spPr>
        <p:txBody>
          <a:bodyPr>
            <a:normAutofit/>
          </a:bodyPr>
          <a:lstStyle/>
          <a:p>
            <a:pPr algn="ctr"/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ATENDIMENTO GERAL</a:t>
            </a:r>
          </a:p>
          <a:p>
            <a:pPr algn="ctr"/>
            <a:endParaRPr lang="pt-BR" sz="1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t-BR" sz="2200" dirty="0">
                <a:latin typeface="Times New Roman" pitchFamily="18" charset="0"/>
                <a:cs typeface="Times New Roman" pitchFamily="18" charset="0"/>
              </a:rPr>
              <a:t>RECEPÇÃO E SERVIÇO DE SEGURANÇA</a:t>
            </a:r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1758481927"/>
              </p:ext>
            </p:extLst>
          </p:nvPr>
        </p:nvGraphicFramePr>
        <p:xfrm>
          <a:off x="1907704" y="2060849"/>
          <a:ext cx="5616624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467544" y="5229200"/>
            <a:ext cx="388843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08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   </a:t>
            </a: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05 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pt-BR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 manifestação recebida</a:t>
            </a:r>
            <a:endParaRPr lang="pt-BR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pt-BR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560937"/>
              </p:ext>
            </p:extLst>
          </p:nvPr>
        </p:nvGraphicFramePr>
        <p:xfrm>
          <a:off x="4211960" y="5372468"/>
          <a:ext cx="4740697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464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687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687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181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386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ÓTIMO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BOM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REGULAR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RUIM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200" dirty="0"/>
                        <a:t>RECEPÇÃO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12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200" dirty="0"/>
                        <a:t>SEGURANÇA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365760"/>
            <a:ext cx="8143932" cy="1191032"/>
          </a:xfrm>
        </p:spPr>
        <p:txBody>
          <a:bodyPr/>
          <a:lstStyle/>
          <a:p>
            <a:pPr algn="ctr"/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AVALIAÇÃO DO ATENDIMENTO </a:t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 CLASSIFICAÇÃO DE RISCO, EQUIPE MÉDICA E EQUIPE DE ENFERMAGEM.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9611102"/>
              </p:ext>
            </p:extLst>
          </p:nvPr>
        </p:nvGraphicFramePr>
        <p:xfrm>
          <a:off x="1691680" y="1556792"/>
          <a:ext cx="597666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95536" y="5064854"/>
            <a:ext cx="404233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 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 </a:t>
            </a:r>
            <a:r>
              <a:rPr lang="pt-BR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09 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manifestação recebida</a:t>
            </a: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03 manifestações recebidas</a:t>
            </a:r>
          </a:p>
          <a:p>
            <a:endParaRPr lang="pt-BR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endParaRPr lang="pt-BR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306173"/>
              </p:ext>
            </p:extLst>
          </p:nvPr>
        </p:nvGraphicFramePr>
        <p:xfrm>
          <a:off x="4211960" y="5193192"/>
          <a:ext cx="4740697" cy="135502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464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687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687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181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386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2975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ÓTIMO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BOM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REGULAR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RUIM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9754">
                <a:tc>
                  <a:txBody>
                    <a:bodyPr/>
                    <a:lstStyle/>
                    <a:p>
                      <a:r>
                        <a:rPr lang="pt-BR" sz="1000" dirty="0"/>
                        <a:t>CLAS</a:t>
                      </a:r>
                      <a:r>
                        <a:rPr lang="pt-BR" sz="1000" baseline="0" dirty="0"/>
                        <a:t> DE RISCO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9754">
                <a:tc>
                  <a:txBody>
                    <a:bodyPr/>
                    <a:lstStyle/>
                    <a:p>
                      <a:r>
                        <a:rPr lang="pt-BR" sz="1000" dirty="0"/>
                        <a:t>EQUIPE MÉDICA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9754">
                <a:tc>
                  <a:txBody>
                    <a:bodyPr/>
                    <a:lstStyle/>
                    <a:p>
                      <a:r>
                        <a:rPr lang="pt-BR" sz="1000" dirty="0"/>
                        <a:t>ENFERMAGEM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Ângulos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Â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Â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TM04033925[[fn=Gotícula]]</Template>
  <TotalTime>1062</TotalTime>
  <Words>1060</Words>
  <Application>Microsoft Office PowerPoint</Application>
  <PresentationFormat>Apresentação na tela (4:3)</PresentationFormat>
  <Paragraphs>271</Paragraphs>
  <Slides>23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Ângulos</vt:lpstr>
      <vt:lpstr>RELATÓRIO DA OUVIDORIA- MÊS De NOVEMBRO FUNSAU-NA 2018</vt:lpstr>
      <vt:lpstr>Apresentação do PowerPoint</vt:lpstr>
      <vt:lpstr>Ouvidoria </vt:lpstr>
      <vt:lpstr>Apresentação do PowerPoint</vt:lpstr>
      <vt:lpstr>Apresentação do PowerPoint</vt:lpstr>
      <vt:lpstr>Apresentação do PowerPoint</vt:lpstr>
      <vt:lpstr>Elogio </vt:lpstr>
      <vt:lpstr>Apresentação do PowerPoint</vt:lpstr>
      <vt:lpstr>AVALIAÇÃO DO ATENDIMENTO    CLASSIFICAÇÃO DE RISCO, EQUIPE MÉDICA E EQUIPE DE ENFERMAGEM.</vt:lpstr>
      <vt:lpstr>Reclamação</vt:lpstr>
      <vt:lpstr>AVALIAÇÃO DO ATENDIMENTO DOS SERVIÇOS COMPLEMENTARES  RAIO X, ORTOPEDIA, ULTRASSOM E LABORATÓRIO.</vt:lpstr>
      <vt:lpstr>AVALIAÇÃO DA QUALIDADE DAS INSTALAÇÕES   ORGANIZAÇÃO, HIGIENIZAÇÃO X  LIMPEZA E  ACOMODAÇÃO OFERECIDA. </vt:lpstr>
      <vt:lpstr>Apresentação do PowerPoint</vt:lpstr>
      <vt:lpstr>Elogios </vt:lpstr>
      <vt:lpstr>  Internação  QUALIDADE DAS INSTALAÇÕES E DO ATENDIMENTO GERAL    RECEPÇÃO, ALIMENTAÇÃO, ATENDIMENTO DA COPEIRA, INSTALAÇÕES, LIMPEZA E HORARIO DE VISITA. </vt:lpstr>
      <vt:lpstr>AVALIAÇÃO DA QUALIDADE NO ATENDIMENTO DA EQUIPE DE ATENÇÃO A SAÚDE  EQUIPE DE ENFERMAGEM, EQUIPE MÉDICA,  FISIOTERAPIA,  ASSISTENTE SOCIAL E NUTRICIONISTA.</vt:lpstr>
      <vt:lpstr>Sugestão e RECLAMAÇÕES</vt:lpstr>
      <vt:lpstr>RECLAMAÇÕES</vt:lpstr>
      <vt:lpstr>PERFIL DOS MANIFESTANTES </vt:lpstr>
      <vt:lpstr>Apresentação do PowerPoint</vt:lpstr>
      <vt:lpstr> COLABORADORES   ELOGIO</vt:lpstr>
      <vt:lpstr>COLABORADORES   RECLAMAÇÕES</vt:lpstr>
      <vt:lpstr>CONCLUSÃO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DA OUVIDORIA- MÊS DE FEVEREIRO FUNSAU-NA 2018</dc:title>
  <dc:creator>Administrador</dc:creator>
  <cp:lastModifiedBy>Microsoft</cp:lastModifiedBy>
  <cp:revision>183</cp:revision>
  <dcterms:modified xsi:type="dcterms:W3CDTF">2018-12-11T16:22:50Z</dcterms:modified>
</cp:coreProperties>
</file>