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0.19559308390859656</c:v>
                </c:pt>
                <c:pt idx="1">
                  <c:v>0.4785728486964636</c:v>
                </c:pt>
                <c:pt idx="2">
                  <c:v>0.22679005739154531</c:v>
                </c:pt>
                <c:pt idx="3">
                  <c:v>3.2017419867041687E-2</c:v>
                </c:pt>
                <c:pt idx="4">
                  <c:v>6.7026590136352912E-2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30323888"/>
        <c:axId val="2303246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896835.88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125606.48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3032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324672"/>
        <c:crosses val="autoZero"/>
        <c:auto val="1"/>
        <c:lblAlgn val="ctr"/>
        <c:lblOffset val="100"/>
        <c:noMultiLvlLbl val="0"/>
      </c:catAx>
      <c:valAx>
        <c:axId val="2303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32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0.32134941666318606</c:v>
                </c:pt>
                <c:pt idx="1">
                  <c:v>0.52421167604830465</c:v>
                </c:pt>
                <c:pt idx="2">
                  <c:v>0.15443890728850915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30328592"/>
        <c:axId val="23032898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586654.29</c:v>
                      </c:pt>
                      <c:pt idx="1">
                        <c:v>956998.87</c:v>
                      </c:pt>
                      <c:pt idx="2">
                        <c:v>281943.09000000003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3032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328984"/>
        <c:crosses val="autoZero"/>
        <c:auto val="1"/>
        <c:lblAlgn val="ctr"/>
        <c:lblOffset val="100"/>
        <c:noMultiLvlLbl val="0"/>
      </c:catAx>
      <c:valAx>
        <c:axId val="230328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32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1.873.979,86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    272.172,03</a:t>
          </a:r>
          <a:endParaRPr lang="pt-BR" sz="16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1.825.596,25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36FD-5F30-467D-BB6E-5789A1CB8C7E}">
      <dsp:nvSpPr>
        <dsp:cNvPr id="0" name=""/>
        <dsp:cNvSpPr/>
      </dsp:nvSpPr>
      <dsp:spPr>
        <a:xfrm>
          <a:off x="0" y="0"/>
          <a:ext cx="5744652" cy="6214532"/>
        </a:xfrm>
        <a:prstGeom prst="triangle">
          <a:avLst/>
        </a:prstGeom>
        <a:solidFill>
          <a:srgbClr val="96EF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8F846-73FB-4A4A-B11A-DE20AA5D860A}">
      <dsp:nvSpPr>
        <dsp:cNvPr id="0" name=""/>
        <dsp:cNvSpPr/>
      </dsp:nvSpPr>
      <dsp:spPr>
        <a:xfrm>
          <a:off x="2849808" y="445639"/>
          <a:ext cx="9242899" cy="590256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220.000,00 - FNS TETO FEDERAL MAC</a:t>
          </a:r>
          <a:endParaRPr lang="pt-BR" sz="2400" b="1" kern="1200" dirty="0"/>
        </a:p>
      </dsp:txBody>
      <dsp:txXfrm>
        <a:off x="2878622" y="474453"/>
        <a:ext cx="9185271" cy="532628"/>
      </dsp:txXfrm>
    </dsp:sp>
    <dsp:sp modelId="{EC358B2B-7630-41EA-BB61-2FA18E5612FA}">
      <dsp:nvSpPr>
        <dsp:cNvPr id="0" name=""/>
        <dsp:cNvSpPr/>
      </dsp:nvSpPr>
      <dsp:spPr>
        <a:xfrm>
          <a:off x="2836518" y="1182168"/>
          <a:ext cx="9247585" cy="51510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146.537,50 - FNS TETO FEDERAL RUE</a:t>
          </a:r>
          <a:endParaRPr lang="pt-BR" sz="2400" b="1" kern="1200" dirty="0"/>
        </a:p>
      </dsp:txBody>
      <dsp:txXfrm>
        <a:off x="2861663" y="1207313"/>
        <a:ext cx="9197295" cy="464811"/>
      </dsp:txXfrm>
    </dsp:sp>
    <dsp:sp modelId="{51293DC7-BD28-4C02-A65D-C30B97AD80A5}">
      <dsp:nvSpPr>
        <dsp:cNvPr id="0" name=""/>
        <dsp:cNvSpPr/>
      </dsp:nvSpPr>
      <dsp:spPr>
        <a:xfrm>
          <a:off x="2812968" y="1809742"/>
          <a:ext cx="9289191" cy="556235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440.000,00 - SECRETARIA DE ESTADO DE SAÚDE MS – SES MS</a:t>
          </a:r>
          <a:endParaRPr lang="pt-BR" sz="2400" b="1" kern="1200" dirty="0"/>
        </a:p>
      </dsp:txBody>
      <dsp:txXfrm>
        <a:off x="2840121" y="1836895"/>
        <a:ext cx="9234885" cy="501929"/>
      </dsp:txXfrm>
    </dsp:sp>
    <dsp:sp modelId="{C08DF524-2389-41E9-B455-D28EA043A355}">
      <dsp:nvSpPr>
        <dsp:cNvPr id="0" name=""/>
        <dsp:cNvSpPr/>
      </dsp:nvSpPr>
      <dsp:spPr>
        <a:xfrm>
          <a:off x="2820542" y="2519536"/>
          <a:ext cx="9288666" cy="531828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426.000,00 - SECRETARIA DE ESTADO DE SAÚDE MS UTI – SES MS</a:t>
          </a:r>
          <a:endParaRPr lang="pt-BR" sz="2400" b="1" kern="1200" dirty="0"/>
        </a:p>
      </dsp:txBody>
      <dsp:txXfrm>
        <a:off x="2846504" y="2545498"/>
        <a:ext cx="9236742" cy="479904"/>
      </dsp:txXfrm>
    </dsp:sp>
    <dsp:sp modelId="{4F11B5AF-B776-4638-9376-0718FC3B0EE4}">
      <dsp:nvSpPr>
        <dsp:cNvPr id="0" name=""/>
        <dsp:cNvSpPr/>
      </dsp:nvSpPr>
      <dsp:spPr>
        <a:xfrm>
          <a:off x="2805414" y="3178305"/>
          <a:ext cx="9259542" cy="53765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30.835,88 - SECRETARIA ESTADO SAÚDE MS BATAYPORÃ–SES MS</a:t>
          </a:r>
          <a:endParaRPr lang="pt-BR" sz="2400" b="1" kern="1200" dirty="0"/>
        </a:p>
      </dsp:txBody>
      <dsp:txXfrm>
        <a:off x="2831660" y="3204551"/>
        <a:ext cx="9207050" cy="485159"/>
      </dsp:txXfrm>
    </dsp:sp>
    <dsp:sp modelId="{F765FBF7-FB95-4EBE-A8AC-9AE6EB35BA2D}">
      <dsp:nvSpPr>
        <dsp:cNvPr id="0" name=""/>
        <dsp:cNvSpPr/>
      </dsp:nvSpPr>
      <dsp:spPr>
        <a:xfrm>
          <a:off x="2806303" y="3859376"/>
          <a:ext cx="9280305" cy="538337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425.000,00 - FUNDO MUNICIPAL DE SAÚDE NOVA ANDRADINA MS</a:t>
          </a:r>
          <a:endParaRPr lang="pt-BR" sz="2400" b="1" kern="1200" dirty="0"/>
        </a:p>
      </dsp:txBody>
      <dsp:txXfrm>
        <a:off x="2832582" y="3885655"/>
        <a:ext cx="9227747" cy="485779"/>
      </dsp:txXfrm>
    </dsp:sp>
    <dsp:sp modelId="{8D1D330A-FCB2-4C7C-9062-B03BDA674C64}">
      <dsp:nvSpPr>
        <dsp:cNvPr id="0" name=""/>
        <dsp:cNvSpPr/>
      </dsp:nvSpPr>
      <dsp:spPr>
        <a:xfrm>
          <a:off x="2776149" y="4567658"/>
          <a:ext cx="9295291" cy="56076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60.000,00 - MUNICIPIOS MICRORREGIÃO NOVA ANDRADINA MS</a:t>
          </a:r>
          <a:endParaRPr lang="pt-BR" sz="2400" b="1" kern="1200" dirty="0"/>
        </a:p>
      </dsp:txBody>
      <dsp:txXfrm>
        <a:off x="2803523" y="4595032"/>
        <a:ext cx="9240543" cy="506013"/>
      </dsp:txXfrm>
    </dsp:sp>
    <dsp:sp modelId="{3ADF0568-12E3-46AB-AEAA-CBF9B24C52FA}">
      <dsp:nvSpPr>
        <dsp:cNvPr id="0" name=""/>
        <dsp:cNvSpPr/>
      </dsp:nvSpPr>
      <dsp:spPr>
        <a:xfrm>
          <a:off x="2781117" y="5320717"/>
          <a:ext cx="9304258" cy="543557"/>
        </a:xfrm>
        <a:prstGeom prst="roundRect">
          <a:avLst/>
        </a:prstGeom>
        <a:solidFill>
          <a:srgbClr val="00B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R$ </a:t>
          </a:r>
          <a:r>
            <a:rPr lang="pt-BR" sz="2400" b="1" kern="1200" dirty="0" smtClean="0"/>
            <a:t>1.748.373,38</a:t>
          </a:r>
          <a:r>
            <a:rPr lang="pt-BR" sz="2300" b="1" kern="1200" dirty="0" smtClean="0"/>
            <a:t> - TOTAL MENSAL DE REPASSES CONTRATUALIZADOS</a:t>
          </a:r>
          <a:endParaRPr lang="pt-BR" sz="2300" b="1" kern="1200" dirty="0"/>
        </a:p>
      </dsp:txBody>
      <dsp:txXfrm>
        <a:off x="2807651" y="5347251"/>
        <a:ext cx="9251190" cy="49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078E2-6E92-40A0-85DD-2F8DEDAD70E6}">
      <dsp:nvSpPr>
        <dsp:cNvPr id="0" name=""/>
        <dsp:cNvSpPr/>
      </dsp:nvSpPr>
      <dsp:spPr>
        <a:xfrm>
          <a:off x="1791814" y="19649"/>
          <a:ext cx="3267396" cy="74295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 Black" panose="020B0A04020102020204" pitchFamily="34" charset="0"/>
            </a:rPr>
            <a:t>   </a:t>
          </a:r>
          <a:r>
            <a:rPr lang="pt-BR" sz="2800" b="1" kern="1200" dirty="0" smtClean="0">
              <a:latin typeface="Arial Black" panose="020B0A04020102020204" pitchFamily="34" charset="0"/>
            </a:rPr>
            <a:t>ENTRADAS</a:t>
          </a:r>
          <a:r>
            <a:rPr lang="pt-BR" sz="2800" kern="1200" dirty="0" smtClean="0"/>
            <a:t>	</a:t>
          </a:r>
          <a:endParaRPr lang="pt-BR" sz="2800" kern="1200" dirty="0"/>
        </a:p>
      </dsp:txBody>
      <dsp:txXfrm>
        <a:off x="1813574" y="41409"/>
        <a:ext cx="3223876" cy="699430"/>
      </dsp:txXfrm>
    </dsp:sp>
    <dsp:sp modelId="{65EB933D-0CE5-403A-9252-2FB15B5F6AE6}">
      <dsp:nvSpPr>
        <dsp:cNvPr id="0" name=""/>
        <dsp:cNvSpPr/>
      </dsp:nvSpPr>
      <dsp:spPr>
        <a:xfrm>
          <a:off x="7159722" y="-6194"/>
          <a:ext cx="3275673" cy="773908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Arial Black" panose="020B0A04020102020204" pitchFamily="34" charset="0"/>
            </a:rPr>
            <a:t>SAÍDAS</a:t>
          </a:r>
          <a:endParaRPr lang="pt-BR" sz="2800" b="1" kern="1200" dirty="0">
            <a:latin typeface="Arial Black" panose="020B0A04020102020204" pitchFamily="34" charset="0"/>
          </a:endParaRPr>
        </a:p>
      </dsp:txBody>
      <dsp:txXfrm>
        <a:off x="7182389" y="16473"/>
        <a:ext cx="3230339" cy="728574"/>
      </dsp:txXfrm>
    </dsp:sp>
    <dsp:sp modelId="{323D0F81-891C-4D6F-A5F2-92AC7FBFE7A4}">
      <dsp:nvSpPr>
        <dsp:cNvPr id="0" name=""/>
        <dsp:cNvSpPr/>
      </dsp:nvSpPr>
      <dsp:spPr>
        <a:xfrm>
          <a:off x="5840183" y="3177541"/>
          <a:ext cx="557212" cy="464314"/>
        </a:xfrm>
        <a:prstGeom prst="triangle">
          <a:avLst/>
        </a:prstGeom>
        <a:solidFill>
          <a:schemeClr val="tx2">
            <a:lumMod val="7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1AD7-33D8-43DB-BF56-FDF725640109}">
      <dsp:nvSpPr>
        <dsp:cNvPr id="0" name=""/>
        <dsp:cNvSpPr/>
      </dsp:nvSpPr>
      <dsp:spPr>
        <a:xfrm rot="21360000">
          <a:off x="3330840" y="2735371"/>
          <a:ext cx="5581061" cy="390265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3AFB2-AB36-4AF2-BFDF-3EAC99DB37BA}">
      <dsp:nvSpPr>
        <dsp:cNvPr id="0" name=""/>
        <dsp:cNvSpPr/>
      </dsp:nvSpPr>
      <dsp:spPr>
        <a:xfrm rot="21360000">
          <a:off x="2304370" y="1900503"/>
          <a:ext cx="3009259" cy="862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1.873.979,86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346451" y="1942584"/>
        <a:ext cx="2925097" cy="777870"/>
      </dsp:txXfrm>
    </dsp:sp>
    <dsp:sp modelId="{ECEF15C3-A667-4F02-9193-DC3FCB5DF162}">
      <dsp:nvSpPr>
        <dsp:cNvPr id="0" name=""/>
        <dsp:cNvSpPr/>
      </dsp:nvSpPr>
      <dsp:spPr>
        <a:xfrm rot="21360000">
          <a:off x="2195030" y="991645"/>
          <a:ext cx="3034785" cy="860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    272.172,03</a:t>
          </a:r>
          <a:endParaRPr lang="pt-BR" sz="1600" kern="12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237024" y="1033639"/>
        <a:ext cx="2950797" cy="776259"/>
      </dsp:txXfrm>
    </dsp:sp>
    <dsp:sp modelId="{41D6E267-8627-4770-B076-498D6A3567E9}">
      <dsp:nvSpPr>
        <dsp:cNvPr id="0" name=""/>
        <dsp:cNvSpPr/>
      </dsp:nvSpPr>
      <dsp:spPr>
        <a:xfrm rot="21360000">
          <a:off x="6961821" y="1571308"/>
          <a:ext cx="2931450" cy="86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1.825.596,25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7004168" y="1613655"/>
        <a:ext cx="2846756" cy="7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20/11/2018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368300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320.555,64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709.403,57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1.918.332,59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030029"/>
              </p:ext>
            </p:extLst>
          </p:nvPr>
        </p:nvGraphicFramePr>
        <p:xfrm>
          <a:off x="1924050" y="2240974"/>
          <a:ext cx="8252460" cy="381875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389.156,72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38.021,57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376.237,57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663.068,81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16.754,38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6.146,98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8.132,66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570.993,03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14.535,59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559.479,57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527.559,17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</a:t>
                      </a: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7.052.753,65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392480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</a:t>
                      </a:r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5.134.421,06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</a:t>
            </a: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OUTUBRO </a:t>
            </a: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</a:t>
            </a:r>
            <a:r>
              <a:rPr lang="pt-BR" sz="2400" b="1" dirty="0" smtClean="0"/>
              <a:t>162</a:t>
            </a:r>
            <a:r>
              <a:rPr lang="pt-BR" sz="2400" b="1" dirty="0" smtClean="0"/>
              <a:t>/2018 </a:t>
            </a:r>
            <a:r>
              <a:rPr lang="pt-BR" sz="2400" b="1" dirty="0" smtClean="0"/>
              <a:t>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2119"/>
              </p:ext>
            </p:extLst>
          </p:nvPr>
        </p:nvGraphicFramePr>
        <p:xfrm>
          <a:off x="745067" y="549479"/>
          <a:ext cx="10713155" cy="15195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12.148,35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25326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192.541,80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48.752-X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57.694,54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50.294-4</a:t>
                      </a:r>
                      <a:endParaRPr lang="pt-BR" sz="1400" b="1" dirty="0" smtClean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0,00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9.787,34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272.172,03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476420"/>
              </p:ext>
            </p:extLst>
          </p:nvPr>
        </p:nvGraphicFramePr>
        <p:xfrm>
          <a:off x="745068" y="2457132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1.748.373,38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517746"/>
              </p:ext>
            </p:extLst>
          </p:nvPr>
        </p:nvGraphicFramePr>
        <p:xfrm>
          <a:off x="734676" y="4736331"/>
          <a:ext cx="10747022" cy="1170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DEVOLUÇÃO SALDO SUPR FUNDOS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54,12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CUSTEIO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RESCISÕES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/ CONCURSO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100.000,00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721,49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endParaRPr lang="pt-BR" sz="1400" dirty="0">
                        <a:solidFill>
                          <a:schemeClr val="bg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RECEITAS PROCEDIMENTOS ELETIVOS FMS/NA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24.830,87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125.606,48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240439"/>
              </p:ext>
            </p:extLst>
          </p:nvPr>
        </p:nvGraphicFramePr>
        <p:xfrm>
          <a:off x="745066" y="6441566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2.146.151,89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1.873.979,86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740980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116870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84530"/>
                <a:gridCol w="2479474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455.468,44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131.185,85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586.654,29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006888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3099"/>
                <a:gridCol w="2484769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530.998,87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956.998,87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36183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59.108,13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59.108,13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789463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1.825.596,25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049429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42.578,78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42.578,78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325391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57.647,17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57.647,17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9319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85.180,55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24.855,00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110.035,55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963367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12.573,46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12.573,46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1.825.596,25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818966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767930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2.146.151,89</a:t>
            </a:r>
            <a:r>
              <a:rPr lang="pt-BR" sz="1600" b="1" dirty="0" smtClean="0">
                <a:latin typeface="Arial Black" panose="020B0A04020102020204" pitchFamily="34" charset="0"/>
              </a:rPr>
              <a:t>    </a:t>
            </a:r>
            <a:r>
              <a:rPr lang="pt-BR" sz="1600" b="1" dirty="0" smtClean="0">
                <a:latin typeface="Arial Black" panose="020B0A04020102020204" pitchFamily="34" charset="0"/>
              </a:rPr>
              <a:t>(-)     TOTAL SAÍDAS .....................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1.825.596,25</a:t>
            </a:r>
            <a:endParaRPr lang="pt-BR" sz="1600" b="1" dirty="0" smtClean="0">
              <a:latin typeface="Arial Black" panose="020B0A04020102020204" pitchFamily="34" charset="0"/>
            </a:endParaRP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</a:t>
            </a:r>
            <a:r>
              <a:rPr lang="pt-BR" b="1" u="sng" dirty="0" smtClean="0">
                <a:latin typeface="Arial Black" panose="020B0A04020102020204" pitchFamily="34" charset="0"/>
              </a:rPr>
              <a:t>320.555,64</a:t>
            </a:r>
            <a:endParaRPr lang="pt-BR" b="1" u="sng" dirty="0" smtClean="0">
              <a:latin typeface="Arial Black" panose="020B0A04020102020204" pitchFamily="34" charset="0"/>
            </a:endParaRP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3168</TotalTime>
  <Words>670</Words>
  <Application>Microsoft Office PowerPoint</Application>
  <PresentationFormat>Widescreen</PresentationFormat>
  <Paragraphs>205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OUTUBRO / 2018 </vt:lpstr>
      <vt:lpstr>REPASSES CONTRATO DE  PRESTAÇÃO DE SERVIÇOS N. 162/2018 - MENSAL</vt:lpstr>
      <vt:lpstr>RECEBIMENTOS – RECEITAS </vt:lpstr>
      <vt:lpstr>RECEITAS POR FONTES DE RECEBIMENTOS (%) R$ 1.873.979,86</vt:lpstr>
      <vt:lpstr>PAGAMENTOS REALIZADOS – DESPESAS </vt:lpstr>
      <vt:lpstr>PAGAMENTOS REALIZADOS POR SETOR (%) R$ 1.825.596,25</vt:lpstr>
      <vt:lpstr>APURAÇÃO RESULTADO PRIMÁRIO (ENTRADAS – SAÍDAS)</vt:lpstr>
      <vt:lpstr>FECHAMENTO MENSAL: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137</cp:revision>
  <cp:lastPrinted>2018-11-20T16:31:49Z</cp:lastPrinted>
  <dcterms:created xsi:type="dcterms:W3CDTF">2018-07-20T18:26:01Z</dcterms:created>
  <dcterms:modified xsi:type="dcterms:W3CDTF">2018-11-20T16:36:31Z</dcterms:modified>
</cp:coreProperties>
</file>