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1"/>
  </p:notesMasterIdLst>
  <p:sldIdLst>
    <p:sldId id="256" r:id="rId2"/>
    <p:sldId id="260" r:id="rId3"/>
    <p:sldId id="263" r:id="rId4"/>
    <p:sldId id="271" r:id="rId5"/>
    <p:sldId id="273" r:id="rId6"/>
    <p:sldId id="276" r:id="rId7"/>
    <p:sldId id="281" r:id="rId8"/>
    <p:sldId id="286" r:id="rId9"/>
    <p:sldId id="285" r:id="rId10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0.20491748174342686</c:v>
                </c:pt>
                <c:pt idx="1">
                  <c:v>0.50138757989769167</c:v>
                </c:pt>
                <c:pt idx="2">
                  <c:v>0.23760169079823051</c:v>
                </c:pt>
                <c:pt idx="3">
                  <c:v>4.3327367145559681E-2</c:v>
                </c:pt>
                <c:pt idx="4">
                  <c:v>1.2765880415091385E-2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76748344"/>
        <c:axId val="2767448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1466150</c:v>
                      </c:pt>
                      <c:pt idx="1">
                        <c:v>3587343.52</c:v>
                      </c:pt>
                      <c:pt idx="2">
                        <c:v>1700000</c:v>
                      </c:pt>
                      <c:pt idx="3">
                        <c:v>310000</c:v>
                      </c:pt>
                      <c:pt idx="4">
                        <c:v>91337.72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76748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6744816"/>
        <c:crosses val="autoZero"/>
        <c:auto val="1"/>
        <c:lblAlgn val="ctr"/>
        <c:lblOffset val="100"/>
        <c:noMultiLvlLbl val="0"/>
      </c:catAx>
      <c:valAx>
        <c:axId val="276744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6748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0.296751593258126</c:v>
                </c:pt>
                <c:pt idx="1">
                  <c:v>0.5185767182151706</c:v>
                </c:pt>
                <c:pt idx="2">
                  <c:v>0.18467168852670346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276742072"/>
        <c:axId val="27674677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2110012.27</c:v>
                      </c:pt>
                      <c:pt idx="1">
                        <c:v>3687269.97</c:v>
                      </c:pt>
                      <c:pt idx="2">
                        <c:v>1313083.19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276742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6746776"/>
        <c:crosses val="autoZero"/>
        <c:auto val="1"/>
        <c:lblAlgn val="ctr"/>
        <c:lblOffset val="100"/>
        <c:noMultiLvlLbl val="0"/>
      </c:catAx>
      <c:valAx>
        <c:axId val="276746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6742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7.154.831,24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126.446,09</a:t>
          </a:r>
          <a:endParaRPr lang="pt-BR" sz="16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7.110.365,43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078E2-6E92-40A0-85DD-2F8DEDAD70E6}">
      <dsp:nvSpPr>
        <dsp:cNvPr id="0" name=""/>
        <dsp:cNvSpPr/>
      </dsp:nvSpPr>
      <dsp:spPr>
        <a:xfrm>
          <a:off x="1791814" y="19649"/>
          <a:ext cx="3267396" cy="74295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 Black" panose="020B0A04020102020204" pitchFamily="34" charset="0"/>
            </a:rPr>
            <a:t>   </a:t>
          </a:r>
          <a:r>
            <a:rPr lang="pt-BR" sz="2800" b="1" kern="1200" dirty="0" smtClean="0">
              <a:latin typeface="Arial Black" panose="020B0A04020102020204" pitchFamily="34" charset="0"/>
            </a:rPr>
            <a:t>ENTRADAS</a:t>
          </a:r>
          <a:r>
            <a:rPr lang="pt-BR" sz="2800" kern="1200" dirty="0" smtClean="0"/>
            <a:t>	</a:t>
          </a:r>
          <a:endParaRPr lang="pt-BR" sz="2800" kern="1200" dirty="0"/>
        </a:p>
      </dsp:txBody>
      <dsp:txXfrm>
        <a:off x="1813574" y="41409"/>
        <a:ext cx="3223876" cy="699430"/>
      </dsp:txXfrm>
    </dsp:sp>
    <dsp:sp modelId="{65EB933D-0CE5-403A-9252-2FB15B5F6AE6}">
      <dsp:nvSpPr>
        <dsp:cNvPr id="0" name=""/>
        <dsp:cNvSpPr/>
      </dsp:nvSpPr>
      <dsp:spPr>
        <a:xfrm>
          <a:off x="7159722" y="-6194"/>
          <a:ext cx="3275673" cy="773908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Arial Black" panose="020B0A04020102020204" pitchFamily="34" charset="0"/>
            </a:rPr>
            <a:t>SAÍDAS</a:t>
          </a:r>
          <a:endParaRPr lang="pt-BR" sz="2800" b="1" kern="1200" dirty="0">
            <a:latin typeface="Arial Black" panose="020B0A04020102020204" pitchFamily="34" charset="0"/>
          </a:endParaRPr>
        </a:p>
      </dsp:txBody>
      <dsp:txXfrm>
        <a:off x="7182389" y="16473"/>
        <a:ext cx="3230339" cy="728574"/>
      </dsp:txXfrm>
    </dsp:sp>
    <dsp:sp modelId="{323D0F81-891C-4D6F-A5F2-92AC7FBFE7A4}">
      <dsp:nvSpPr>
        <dsp:cNvPr id="0" name=""/>
        <dsp:cNvSpPr/>
      </dsp:nvSpPr>
      <dsp:spPr>
        <a:xfrm>
          <a:off x="5840183" y="3177541"/>
          <a:ext cx="557212" cy="464314"/>
        </a:xfrm>
        <a:prstGeom prst="triangle">
          <a:avLst/>
        </a:prstGeom>
        <a:solidFill>
          <a:schemeClr val="tx2">
            <a:lumMod val="7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1AD7-33D8-43DB-BF56-FDF725640109}">
      <dsp:nvSpPr>
        <dsp:cNvPr id="0" name=""/>
        <dsp:cNvSpPr/>
      </dsp:nvSpPr>
      <dsp:spPr>
        <a:xfrm rot="21360000">
          <a:off x="3330840" y="2735371"/>
          <a:ext cx="5581061" cy="390265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3AFB2-AB36-4AF2-BFDF-3EAC99DB37BA}">
      <dsp:nvSpPr>
        <dsp:cNvPr id="0" name=""/>
        <dsp:cNvSpPr/>
      </dsp:nvSpPr>
      <dsp:spPr>
        <a:xfrm rot="21360000">
          <a:off x="2304370" y="1900503"/>
          <a:ext cx="3009259" cy="862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7.154.831,24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346451" y="1942584"/>
        <a:ext cx="2925097" cy="777870"/>
      </dsp:txXfrm>
    </dsp:sp>
    <dsp:sp modelId="{ECEF15C3-A667-4F02-9193-DC3FCB5DF162}">
      <dsp:nvSpPr>
        <dsp:cNvPr id="0" name=""/>
        <dsp:cNvSpPr/>
      </dsp:nvSpPr>
      <dsp:spPr>
        <a:xfrm rot="21360000">
          <a:off x="2195030" y="991645"/>
          <a:ext cx="3034785" cy="860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126.446,09</a:t>
          </a:r>
          <a:endParaRPr lang="pt-BR" sz="1600" kern="12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237024" y="1033639"/>
        <a:ext cx="2950797" cy="776259"/>
      </dsp:txXfrm>
    </dsp:sp>
    <dsp:sp modelId="{41D6E267-8627-4770-B076-498D6A3567E9}">
      <dsp:nvSpPr>
        <dsp:cNvPr id="0" name=""/>
        <dsp:cNvSpPr/>
      </dsp:nvSpPr>
      <dsp:spPr>
        <a:xfrm rot="21360000">
          <a:off x="6961821" y="1571308"/>
          <a:ext cx="2931450" cy="86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7.110.365,43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7004168" y="1613655"/>
        <a:ext cx="2846756" cy="7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19/09/2018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2º QUADRIMESTRE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807082"/>
              </p:ext>
            </p:extLst>
          </p:nvPr>
        </p:nvGraphicFramePr>
        <p:xfrm>
          <a:off x="745067" y="549479"/>
          <a:ext cx="10713155" cy="50650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BANCÁRIO (BCO BRASIL / SICOOB)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126.446,09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126.446,09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313620"/>
              </p:ext>
            </p:extLst>
          </p:nvPr>
        </p:nvGraphicFramePr>
        <p:xfrm>
          <a:off x="776240" y="1677814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CONTRATUALIZADAS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880.000,00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586.150,00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1.704.000,00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123.343,52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1.700.000,00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310.000,00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7.063.493,52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398190"/>
              </p:ext>
            </p:extLst>
          </p:nvPr>
        </p:nvGraphicFramePr>
        <p:xfrm>
          <a:off x="765848" y="4247958"/>
          <a:ext cx="10747022" cy="163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DIVERSAS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2.598,69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REPASSE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PROJETO C. ELETIVAS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35.926,67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DEVOLUÇÃO SALDO SUPR FUNDOS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291,04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 – CUSTO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EDITAL COMPRA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 – DOAÇÕES VOLUNTÁRIAS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570,00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RECEITA – JUROS PAGTO MUNIC TAQUARUSSU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51.881,32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91.337,72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460603"/>
              </p:ext>
            </p:extLst>
          </p:nvPr>
        </p:nvGraphicFramePr>
        <p:xfrm>
          <a:off x="765848" y="6368830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GERAL 2º QUADRIMESTRE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2018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7.281.277,33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7.154.831,24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3499112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1558576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1.675.399,71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434.612,56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2.110.012,27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983394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1.983.269,97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1.704.000,00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3.687.269,97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243668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249.656,17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249.656,17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0298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2º QUADRIMESTRE 2018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7.110.365,43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049363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185.601,71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185.601,71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098083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349.313,82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349.313,82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440131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337.564,45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144.813,46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482.377,91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807528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46.133,58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46.133,58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7.110.365,43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9712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66501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</a:t>
            </a:r>
            <a:r>
              <a:rPr lang="pt-BR" sz="2000" b="1" dirty="0" smtClean="0">
                <a:latin typeface="Arial Black" panose="020B0A04020102020204" pitchFamily="34" charset="0"/>
              </a:rPr>
              <a:t>2º QUADRIMESTRE 2018</a:t>
            </a:r>
            <a:br>
              <a:rPr lang="pt-BR" sz="2000" b="1" dirty="0" smtClean="0">
                <a:latin typeface="Arial Black" panose="020B0A04020102020204" pitchFamily="34" charset="0"/>
              </a:rPr>
            </a:br>
            <a:r>
              <a:rPr lang="pt-BR" sz="2000" b="1" dirty="0" smtClean="0">
                <a:latin typeface="Arial Black" panose="020B0A04020102020204" pitchFamily="34" charset="0"/>
              </a:rPr>
              <a:t>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167089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7.281.277,33</a:t>
            </a:r>
            <a:r>
              <a:rPr lang="pt-BR" sz="1600" b="1" dirty="0" smtClean="0">
                <a:latin typeface="Arial Black" panose="020B0A04020102020204" pitchFamily="34" charset="0"/>
              </a:rPr>
              <a:t>    </a:t>
            </a:r>
            <a:r>
              <a:rPr lang="pt-BR" sz="1600" b="1" dirty="0" smtClean="0">
                <a:latin typeface="Arial Black" panose="020B0A04020102020204" pitchFamily="34" charset="0"/>
              </a:rPr>
              <a:t>(-)     TOTAL SAÍDAS .....................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7.110.365,43</a:t>
            </a:r>
            <a:endParaRPr lang="pt-BR" sz="1600" b="1" dirty="0" smtClean="0">
              <a:latin typeface="Arial Black" panose="020B0A04020102020204" pitchFamily="34" charset="0"/>
            </a:endParaRP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</a:t>
            </a:r>
            <a:r>
              <a:rPr lang="pt-BR" b="1" u="sng" dirty="0" smtClean="0">
                <a:latin typeface="Arial Black" panose="020B0A04020102020204" pitchFamily="34" charset="0"/>
              </a:rPr>
              <a:t>170.911,90</a:t>
            </a:r>
            <a:endParaRPr lang="pt-BR" b="1" u="sng" dirty="0" smtClean="0">
              <a:latin typeface="Arial Black" panose="020B0A04020102020204" pitchFamily="34" charset="0"/>
            </a:endParaRP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2º QUADRIMESTRE 2018: </a:t>
            </a:r>
            <a:r>
              <a:rPr lang="pt-BR" sz="1800" b="1" dirty="0" smtClean="0">
                <a:latin typeface="Arial Black" panose="020B0A04020102020204" pitchFamily="34" charset="0"/>
              </a:rPr>
              <a:t>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889052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170.911,90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30.835,88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707.403,57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1.766.688,85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99287"/>
              </p:ext>
            </p:extLst>
          </p:nvPr>
        </p:nvGraphicFramePr>
        <p:xfrm>
          <a:off x="1924050" y="2240974"/>
          <a:ext cx="8252460" cy="406014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386.194,42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36.932,94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396.039,55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4139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Trabalhista/Parcelamento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3.005,10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659.264,52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17.833,49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6.906,27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7.270,21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569.624,87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14.022,46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550.930,83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431.357,42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R$ 6.962.049,68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298622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R$ 5.195.360,83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483</Words>
  <Application>Microsoft Office PowerPoint</Application>
  <PresentationFormat>Widescreen</PresentationFormat>
  <Paragraphs>181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 CONSELHO CURADOR FUNSAU NA   RELATÓRIO FINANCEIRO   RESTOS A RECEBER E A PAGAR   2º QUADRIMESTRE 2018 </vt:lpstr>
      <vt:lpstr>RECEBIMENTOS – RECEITAS </vt:lpstr>
      <vt:lpstr>RECEITAS POR FONTES DE RECEBIMENTOS (%) R$ 7.154.831,24</vt:lpstr>
      <vt:lpstr>PAGAMENTOS REALIZADOS – DESPESAS </vt:lpstr>
      <vt:lpstr>PAGAMENTOS REALIZADOS POR SETOR (%) R$ 7.110.365,43</vt:lpstr>
      <vt:lpstr>APURAÇÃO RESULTADO PRIMÁRIO 2º QUADRIMESTRE 2018 (ENTRADAS – SAÍDAS)</vt:lpstr>
      <vt:lpstr>FECHAMENTO 2º QUADRIMESTRE 2018: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124</cp:revision>
  <cp:lastPrinted>2018-09-19T21:28:55Z</cp:lastPrinted>
  <dcterms:created xsi:type="dcterms:W3CDTF">2018-07-20T18:26:01Z</dcterms:created>
  <dcterms:modified xsi:type="dcterms:W3CDTF">2018-09-19T21:30:48Z</dcterms:modified>
</cp:coreProperties>
</file>