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3" r:id="rId6"/>
    <p:sldId id="271" r:id="rId7"/>
    <p:sldId id="273" r:id="rId8"/>
    <p:sldId id="276" r:id="rId9"/>
    <p:sldId id="281" r:id="rId10"/>
    <p:sldId id="286" r:id="rId11"/>
    <p:sldId id="285" r:id="rId12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0.17010528281955048</c:v>
                </c:pt>
                <c:pt idx="1">
                  <c:v>0.60455300796191813</c:v>
                </c:pt>
                <c:pt idx="2">
                  <c:v>0.19723696810915375</c:v>
                </c:pt>
                <c:pt idx="3">
                  <c:v>2.7845219027174649E-2</c:v>
                </c:pt>
                <c:pt idx="4">
                  <c:v>2.5952208220310564E-4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31995512"/>
        <c:axId val="23199002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366537.5</c:v>
                      </c:pt>
                      <c:pt idx="1">
                        <c:v>1302671.76</c:v>
                      </c:pt>
                      <c:pt idx="2">
                        <c:v>425000</c:v>
                      </c:pt>
                      <c:pt idx="3">
                        <c:v>60000</c:v>
                      </c:pt>
                      <c:pt idx="4">
                        <c:v>559.21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31995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1990024"/>
        <c:crosses val="autoZero"/>
        <c:auto val="1"/>
        <c:lblAlgn val="ctr"/>
        <c:lblOffset val="100"/>
        <c:noMultiLvlLbl val="0"/>
      </c:catAx>
      <c:valAx>
        <c:axId val="231990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1995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0.2588017292020357</c:v>
                </c:pt>
                <c:pt idx="1">
                  <c:v>0.5736165375508856</c:v>
                </c:pt>
                <c:pt idx="2">
                  <c:v>0.16758173324707865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31991592"/>
        <c:axId val="23199080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533669.73</c:v>
                      </c:pt>
                      <c:pt idx="1">
                        <c:v>1182842.8799999999</c:v>
                      </c:pt>
                      <c:pt idx="2">
                        <c:v>345566.85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31991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1990808"/>
        <c:crosses val="autoZero"/>
        <c:auto val="1"/>
        <c:lblAlgn val="ctr"/>
        <c:lblOffset val="100"/>
        <c:noMultiLvlLbl val="0"/>
      </c:catAx>
      <c:valAx>
        <c:axId val="231990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1991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3DF72-B3AD-4733-A4A1-367FC474193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A30864-66BA-478F-8C7F-C4FBBA2D4B78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220.000,00 - FNS TETO FEDERAL MAC</a:t>
          </a:r>
          <a:endParaRPr lang="pt-BR" sz="2400" b="1" dirty="0"/>
        </a:p>
      </dgm:t>
    </dgm:pt>
    <dgm:pt modelId="{60C959C5-CED3-41A4-AC20-175A65872337}" type="parTrans" cxnId="{7E50B6FE-FBC6-4BE8-97EC-751E126E5953}">
      <dgm:prSet/>
      <dgm:spPr/>
      <dgm:t>
        <a:bodyPr/>
        <a:lstStyle/>
        <a:p>
          <a:endParaRPr lang="pt-BR"/>
        </a:p>
      </dgm:t>
    </dgm:pt>
    <dgm:pt modelId="{170FDD54-CB3B-49AD-916A-24FC1D57F926}" type="sibTrans" cxnId="{7E50B6FE-FBC6-4BE8-97EC-751E126E5953}">
      <dgm:prSet/>
      <dgm:spPr/>
      <dgm:t>
        <a:bodyPr/>
        <a:lstStyle/>
        <a:p>
          <a:endParaRPr lang="pt-BR"/>
        </a:p>
      </dgm:t>
    </dgm:pt>
    <dgm:pt modelId="{6C6F95F9-60D8-4E36-B2C7-9BA343BED05D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146.537,50 - FNS TETO FEDERAL RUE</a:t>
          </a:r>
          <a:endParaRPr lang="pt-BR" sz="2400" b="1" dirty="0"/>
        </a:p>
      </dgm:t>
    </dgm:pt>
    <dgm:pt modelId="{3C2C0D3B-AA8E-4F72-97F2-0A54C2D33B6A}" type="parTrans" cxnId="{4F247220-A433-494D-A658-BE56F9AE1977}">
      <dgm:prSet/>
      <dgm:spPr/>
      <dgm:t>
        <a:bodyPr/>
        <a:lstStyle/>
        <a:p>
          <a:endParaRPr lang="pt-BR"/>
        </a:p>
      </dgm:t>
    </dgm:pt>
    <dgm:pt modelId="{A14CDFB4-9976-43F2-B345-6EDA89BD53AF}" type="sibTrans" cxnId="{4F247220-A433-494D-A658-BE56F9AE1977}">
      <dgm:prSet/>
      <dgm:spPr/>
      <dgm:t>
        <a:bodyPr/>
        <a:lstStyle/>
        <a:p>
          <a:endParaRPr lang="pt-BR"/>
        </a:p>
      </dgm:t>
    </dgm:pt>
    <dgm:pt modelId="{909BD617-208F-495F-B59D-749BE24E5086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440.000,00 - SECRETARIA DE ESTADO DE SAÚDE MS – SES MS</a:t>
          </a:r>
          <a:endParaRPr lang="pt-BR" sz="2400" b="1" dirty="0"/>
        </a:p>
      </dgm:t>
    </dgm:pt>
    <dgm:pt modelId="{CC05D94C-E8D4-4178-A023-A82FC2535EEC}" type="parTrans" cxnId="{E82C4F00-B1E7-455E-B8A0-8D529A53EE3B}">
      <dgm:prSet/>
      <dgm:spPr/>
      <dgm:t>
        <a:bodyPr/>
        <a:lstStyle/>
        <a:p>
          <a:endParaRPr lang="pt-BR"/>
        </a:p>
      </dgm:t>
    </dgm:pt>
    <dgm:pt modelId="{79148A08-1127-4399-B5AE-79560C248F5D}" type="sibTrans" cxnId="{E82C4F00-B1E7-455E-B8A0-8D529A53EE3B}">
      <dgm:prSet/>
      <dgm:spPr/>
      <dgm:t>
        <a:bodyPr/>
        <a:lstStyle/>
        <a:p>
          <a:endParaRPr lang="pt-BR"/>
        </a:p>
      </dgm:t>
    </dgm:pt>
    <dgm:pt modelId="{95F64309-6BAF-459A-B8DA-BFBC813036B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426.000,00 - SECRETARIA DE ESTADO DE SAÚDE MS UTI – SES MS</a:t>
          </a:r>
          <a:endParaRPr lang="pt-BR" sz="2400" b="1" dirty="0"/>
        </a:p>
      </dgm:t>
    </dgm:pt>
    <dgm:pt modelId="{B61B5764-138B-49E1-9874-818D63BF980F}" type="parTrans" cxnId="{DD82F9AE-762D-47D2-8573-1C25DA77D4C8}">
      <dgm:prSet/>
      <dgm:spPr/>
      <dgm:t>
        <a:bodyPr/>
        <a:lstStyle/>
        <a:p>
          <a:endParaRPr lang="pt-BR"/>
        </a:p>
      </dgm:t>
    </dgm:pt>
    <dgm:pt modelId="{7AFB0311-BF68-4D4B-98BB-8018D3309A96}" type="sibTrans" cxnId="{DD82F9AE-762D-47D2-8573-1C25DA77D4C8}">
      <dgm:prSet/>
      <dgm:spPr/>
      <dgm:t>
        <a:bodyPr/>
        <a:lstStyle/>
        <a:p>
          <a:endParaRPr lang="pt-BR"/>
        </a:p>
      </dgm:t>
    </dgm:pt>
    <dgm:pt modelId="{47EB369E-3709-4B61-9B48-CEE48641D7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30.835,88 - SECRETARIA ESTADO SAÚDE MS BATAYPORÃ–SES MS</a:t>
          </a:r>
          <a:endParaRPr lang="pt-BR" sz="2400" b="1" dirty="0"/>
        </a:p>
      </dgm:t>
    </dgm:pt>
    <dgm:pt modelId="{59F322CF-1700-4C7A-8C80-745DB51EE407}" type="parTrans" cxnId="{2D482D5D-5F7A-4084-98FA-EAFC6E23E12B}">
      <dgm:prSet/>
      <dgm:spPr/>
      <dgm:t>
        <a:bodyPr/>
        <a:lstStyle/>
        <a:p>
          <a:endParaRPr lang="pt-BR"/>
        </a:p>
      </dgm:t>
    </dgm:pt>
    <dgm:pt modelId="{BCAB5698-AD9E-4AD1-9872-D50AAB3A5BF7}" type="sibTrans" cxnId="{2D482D5D-5F7A-4084-98FA-EAFC6E23E12B}">
      <dgm:prSet/>
      <dgm:spPr/>
      <dgm:t>
        <a:bodyPr/>
        <a:lstStyle/>
        <a:p>
          <a:endParaRPr lang="pt-BR"/>
        </a:p>
      </dgm:t>
    </dgm:pt>
    <dgm:pt modelId="{E558C409-9CAC-4F29-97A8-83BC5CFC62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425.000,00 - FUNDO MUNICIPAL DE SAÚDE NOVA ANDRADINA MS</a:t>
          </a:r>
          <a:endParaRPr lang="pt-BR" sz="2400" b="1" dirty="0"/>
        </a:p>
      </dgm:t>
    </dgm:pt>
    <dgm:pt modelId="{683B082F-BCDC-44CD-A970-6BD577140ED1}" type="parTrans" cxnId="{13767453-DA03-4DE4-B86A-78B66B7E0079}">
      <dgm:prSet/>
      <dgm:spPr/>
      <dgm:t>
        <a:bodyPr/>
        <a:lstStyle/>
        <a:p>
          <a:endParaRPr lang="pt-BR"/>
        </a:p>
      </dgm:t>
    </dgm:pt>
    <dgm:pt modelId="{15E70D5A-249C-4AE9-AB9F-6502FAE42CE6}" type="sibTrans" cxnId="{13767453-DA03-4DE4-B86A-78B66B7E0079}">
      <dgm:prSet/>
      <dgm:spPr/>
      <dgm:t>
        <a:bodyPr/>
        <a:lstStyle/>
        <a:p>
          <a:endParaRPr lang="pt-BR"/>
        </a:p>
      </dgm:t>
    </dgm:pt>
    <dgm:pt modelId="{4EC16874-1850-40EC-93E9-1E4AB873D12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60.000,00 - MUNICIPIOS MICRORREGIÃO NOVA ANDRADINA MS</a:t>
          </a:r>
          <a:endParaRPr lang="pt-BR" sz="2400" b="1" dirty="0"/>
        </a:p>
      </dgm:t>
    </dgm:pt>
    <dgm:pt modelId="{0D239F5C-6227-43C3-A06A-444332E26E5C}" type="parTrans" cxnId="{03209EA1-C48D-4214-B43D-944526834FF5}">
      <dgm:prSet/>
      <dgm:spPr/>
      <dgm:t>
        <a:bodyPr/>
        <a:lstStyle/>
        <a:p>
          <a:endParaRPr lang="pt-BR"/>
        </a:p>
      </dgm:t>
    </dgm:pt>
    <dgm:pt modelId="{129773A4-3B56-42E7-811B-F1033B1ECC01}" type="sibTrans" cxnId="{03209EA1-C48D-4214-B43D-944526834FF5}">
      <dgm:prSet/>
      <dgm:spPr/>
      <dgm:t>
        <a:bodyPr/>
        <a:lstStyle/>
        <a:p>
          <a:endParaRPr lang="pt-BR"/>
        </a:p>
      </dgm:t>
    </dgm:pt>
    <dgm:pt modelId="{27C451C5-B5EE-470D-A3CB-D9FF51C78DDB}">
      <dgm:prSet custT="1"/>
      <dgm:spPr>
        <a:solidFill>
          <a:srgbClr val="00B050">
            <a:alpha val="90000"/>
          </a:srgbClr>
        </a:solidFill>
      </dgm:spPr>
      <dgm:t>
        <a:bodyPr/>
        <a:lstStyle/>
        <a:p>
          <a:pPr algn="l"/>
          <a:r>
            <a:rPr lang="pt-BR" sz="2300" b="1" dirty="0" smtClean="0"/>
            <a:t>R$ </a:t>
          </a:r>
          <a:r>
            <a:rPr lang="pt-BR" sz="2400" b="1" dirty="0" smtClean="0"/>
            <a:t>1.748.373,38</a:t>
          </a:r>
          <a:r>
            <a:rPr lang="pt-BR" sz="2300" b="1" dirty="0" smtClean="0"/>
            <a:t> - TOTAL MENSAL DE REPASSES CONTRATUALIZADOS</a:t>
          </a:r>
          <a:endParaRPr lang="pt-BR" sz="2300" b="1" dirty="0"/>
        </a:p>
      </dgm:t>
    </dgm:pt>
    <dgm:pt modelId="{73344856-2B4D-4083-9503-1A6441E96220}" type="parTrans" cxnId="{053F338D-CD8C-4035-AB97-62E30D680E32}">
      <dgm:prSet/>
      <dgm:spPr/>
      <dgm:t>
        <a:bodyPr/>
        <a:lstStyle/>
        <a:p>
          <a:endParaRPr lang="pt-BR"/>
        </a:p>
      </dgm:t>
    </dgm:pt>
    <dgm:pt modelId="{2817AD46-3B50-44EE-BEF9-0FD342C84883}" type="sibTrans" cxnId="{053F338D-CD8C-4035-AB97-62E30D680E32}">
      <dgm:prSet/>
      <dgm:spPr/>
      <dgm:t>
        <a:bodyPr/>
        <a:lstStyle/>
        <a:p>
          <a:endParaRPr lang="pt-BR"/>
        </a:p>
      </dgm:t>
    </dgm:pt>
    <dgm:pt modelId="{4712B0BA-08E5-42DE-8539-F4C5CD946906}" type="pres">
      <dgm:prSet presAssocID="{5C33DF72-B3AD-4733-A4A1-367FC474193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CCC636FD-5F30-467D-BB6E-5789A1CB8C7E}" type="pres">
      <dgm:prSet presAssocID="{5C33DF72-B3AD-4733-A4A1-367FC4741930}" presName="pyramid" presStyleLbl="node1" presStyleIdx="0" presStyleCnt="1" custScaleX="92439" custScaleY="100000" custLinFactNeighborX="-36984" custLinFactNeighborY="-9640"/>
      <dgm:spPr>
        <a:solidFill>
          <a:srgbClr val="96EFF8"/>
        </a:solidFill>
      </dgm:spPr>
    </dgm:pt>
    <dgm:pt modelId="{E3E48466-6D22-402B-8634-2B5674FDFE09}" type="pres">
      <dgm:prSet presAssocID="{5C33DF72-B3AD-4733-A4A1-367FC4741930}" presName="theList" presStyleCnt="0"/>
      <dgm:spPr/>
    </dgm:pt>
    <dgm:pt modelId="{E858F846-73FB-4A4A-B11A-DE20AA5D860A}" type="pres">
      <dgm:prSet presAssocID="{6EA30864-66BA-478F-8C7F-C4FBBA2D4B78}" presName="aNode" presStyleLbl="fgAcc1" presStyleIdx="0" presStyleCnt="8" custScaleX="228816" custScaleY="98841" custLinFactY="-17001" custLinFactNeighborX="3107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07316-9E9E-44B9-87B6-C0CFFA772AD4}" type="pres">
      <dgm:prSet presAssocID="{6EA30864-66BA-478F-8C7F-C4FBBA2D4B78}" presName="aSpace" presStyleCnt="0"/>
      <dgm:spPr/>
    </dgm:pt>
    <dgm:pt modelId="{EC358B2B-7630-41EA-BB61-2FA18E5612FA}" type="pres">
      <dgm:prSet presAssocID="{6C6F95F9-60D8-4E36-B2C7-9BA343BED05D}" presName="aNode" presStyleLbl="fgAcc1" presStyleIdx="1" presStyleCnt="8" custScaleX="228932" custScaleY="86256" custLinFactY="-5007" custLinFactNeighborX="3080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020F2-F5CB-4BEC-A425-D91B2B278D59}" type="pres">
      <dgm:prSet presAssocID="{6C6F95F9-60D8-4E36-B2C7-9BA343BED05D}" presName="aSpace" presStyleCnt="0"/>
      <dgm:spPr/>
    </dgm:pt>
    <dgm:pt modelId="{51293DC7-BD28-4C02-A65D-C30B97AD80A5}" type="pres">
      <dgm:prSet presAssocID="{909BD617-208F-495F-B59D-749BE24E5086}" presName="aNode" presStyleLbl="fgAcc1" presStyleIdx="2" presStyleCnt="8" custScaleX="229962" custScaleY="93144" custLinFactNeighborX="30737" custLinFactNeighborY="-89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9B8E0-AAD5-496C-846E-AE39E658B7AF}" type="pres">
      <dgm:prSet presAssocID="{909BD617-208F-495F-B59D-749BE24E5086}" presName="aSpace" presStyleCnt="0"/>
      <dgm:spPr/>
    </dgm:pt>
    <dgm:pt modelId="{C08DF524-2389-41E9-B455-D28EA043A355}" type="pres">
      <dgm:prSet presAssocID="{95F64309-6BAF-459A-B8DA-BFBC813036B3}" presName="aNode" presStyleLbl="fgAcc1" presStyleIdx="3" presStyleCnt="8" custScaleX="229949" custScaleY="89057" custLinFactNeighborX="30918" custLinFactNeighborY="16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E2A49-2A92-43B1-B0DF-82CDC5DFB7D2}" type="pres">
      <dgm:prSet presAssocID="{95F64309-6BAF-459A-B8DA-BFBC813036B3}" presName="aSpace" presStyleCnt="0"/>
      <dgm:spPr/>
    </dgm:pt>
    <dgm:pt modelId="{4F11B5AF-B776-4638-9376-0718FC3B0EE4}" type="pres">
      <dgm:prSet presAssocID="{47EB369E-3709-4B61-9B48-CEE48641D7FB}" presName="aNode" presStyleLbl="fgAcc1" presStyleIdx="4" presStyleCnt="8" custScaleX="229228" custScaleY="90032" custLinFactNeighborX="30183" custLinFactNeighborY="86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FD6596-BFF8-47E8-892D-041F3B10AE9A}" type="pres">
      <dgm:prSet presAssocID="{47EB369E-3709-4B61-9B48-CEE48641D7FB}" presName="aSpace" presStyleCnt="0"/>
      <dgm:spPr/>
    </dgm:pt>
    <dgm:pt modelId="{F765FBF7-FB95-4EBE-A8AC-9AE6EB35BA2D}" type="pres">
      <dgm:prSet presAssocID="{E558C409-9CAC-4F29-97A8-83BC5CFC629C}" presName="aNode" presStyleLbl="fgAcc1" presStyleIdx="5" presStyleCnt="8" custScaleX="229742" custScaleY="90147" custLinFactY="9814" custLinFactNeighborX="3046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B7FB62-590B-4192-B60A-917CCC6389F2}" type="pres">
      <dgm:prSet presAssocID="{E558C409-9CAC-4F29-97A8-83BC5CFC629C}" presName="aSpace" presStyleCnt="0"/>
      <dgm:spPr/>
    </dgm:pt>
    <dgm:pt modelId="{8D1D330A-FCB2-4C7C-9062-B03BDA674C64}" type="pres">
      <dgm:prSet presAssocID="{4EC16874-1850-40EC-93E9-1E4AB873D125}" presName="aNode" presStyleLbl="fgAcc1" presStyleIdx="6" presStyleCnt="8" custScaleX="230113" custScaleY="93902" custLinFactY="25772" custLinFactNeighborX="299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DF41D1-4B18-4FA4-B6F4-5178B63BE0C7}" type="pres">
      <dgm:prSet presAssocID="{4EC16874-1850-40EC-93E9-1E4AB873D125}" presName="aSpace" presStyleCnt="0"/>
      <dgm:spPr/>
    </dgm:pt>
    <dgm:pt modelId="{3ADF0568-12E3-46AB-AEAA-CBF9B24C52FA}" type="pres">
      <dgm:prSet presAssocID="{27C451C5-B5EE-470D-A3CB-D9FF51C78DDB}" presName="aNode" presStyleLbl="fgAcc1" presStyleIdx="7" presStyleCnt="8" custScaleX="230335" custScaleY="91021" custLinFactY="45473" custLinFactNeighborX="30135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7A1D-04B4-4AB5-87B5-EDFC6215B97C}" type="pres">
      <dgm:prSet presAssocID="{27C451C5-B5EE-470D-A3CB-D9FF51C78DDB}" presName="aSpace" presStyleCnt="0"/>
      <dgm:spPr/>
    </dgm:pt>
  </dgm:ptLst>
  <dgm:cxnLst>
    <dgm:cxn modelId="{0A3D1D71-4500-4262-8D77-6557CEB5662E}" type="presOf" srcId="{95F64309-6BAF-459A-B8DA-BFBC813036B3}" destId="{C08DF524-2389-41E9-B455-D28EA043A355}" srcOrd="0" destOrd="0" presId="urn:microsoft.com/office/officeart/2005/8/layout/pyramid2"/>
    <dgm:cxn modelId="{4F247220-A433-494D-A658-BE56F9AE1977}" srcId="{5C33DF72-B3AD-4733-A4A1-367FC4741930}" destId="{6C6F95F9-60D8-4E36-B2C7-9BA343BED05D}" srcOrd="1" destOrd="0" parTransId="{3C2C0D3B-AA8E-4F72-97F2-0A54C2D33B6A}" sibTransId="{A14CDFB4-9976-43F2-B345-6EDA89BD53AF}"/>
    <dgm:cxn modelId="{784B4318-18E9-4EE6-85B9-1E7E312DA990}" type="presOf" srcId="{909BD617-208F-495F-B59D-749BE24E5086}" destId="{51293DC7-BD28-4C02-A65D-C30B97AD80A5}" srcOrd="0" destOrd="0" presId="urn:microsoft.com/office/officeart/2005/8/layout/pyramid2"/>
    <dgm:cxn modelId="{5C1FBFB8-D3E6-446C-B085-36F96B149AA6}" type="presOf" srcId="{E558C409-9CAC-4F29-97A8-83BC5CFC629C}" destId="{F765FBF7-FB95-4EBE-A8AC-9AE6EB35BA2D}" srcOrd="0" destOrd="0" presId="urn:microsoft.com/office/officeart/2005/8/layout/pyramid2"/>
    <dgm:cxn modelId="{E82C4F00-B1E7-455E-B8A0-8D529A53EE3B}" srcId="{5C33DF72-B3AD-4733-A4A1-367FC4741930}" destId="{909BD617-208F-495F-B59D-749BE24E5086}" srcOrd="2" destOrd="0" parTransId="{CC05D94C-E8D4-4178-A023-A82FC2535EEC}" sibTransId="{79148A08-1127-4399-B5AE-79560C248F5D}"/>
    <dgm:cxn modelId="{6FDED80E-C937-4F0E-82CA-1D89E31C0684}" type="presOf" srcId="{47EB369E-3709-4B61-9B48-CEE48641D7FB}" destId="{4F11B5AF-B776-4638-9376-0718FC3B0EE4}" srcOrd="0" destOrd="0" presId="urn:microsoft.com/office/officeart/2005/8/layout/pyramid2"/>
    <dgm:cxn modelId="{F86E6859-203B-4A41-90F9-298296B1D4E8}" type="presOf" srcId="{4EC16874-1850-40EC-93E9-1E4AB873D125}" destId="{8D1D330A-FCB2-4C7C-9062-B03BDA674C64}" srcOrd="0" destOrd="0" presId="urn:microsoft.com/office/officeart/2005/8/layout/pyramid2"/>
    <dgm:cxn modelId="{2D482D5D-5F7A-4084-98FA-EAFC6E23E12B}" srcId="{5C33DF72-B3AD-4733-A4A1-367FC4741930}" destId="{47EB369E-3709-4B61-9B48-CEE48641D7FB}" srcOrd="4" destOrd="0" parTransId="{59F322CF-1700-4C7A-8C80-745DB51EE407}" sibTransId="{BCAB5698-AD9E-4AD1-9872-D50AAB3A5BF7}"/>
    <dgm:cxn modelId="{E511BBB2-0312-48DA-8B7D-6A1D5E926CB6}" type="presOf" srcId="{27C451C5-B5EE-470D-A3CB-D9FF51C78DDB}" destId="{3ADF0568-12E3-46AB-AEAA-CBF9B24C52FA}" srcOrd="0" destOrd="0" presId="urn:microsoft.com/office/officeart/2005/8/layout/pyramid2"/>
    <dgm:cxn modelId="{7E50B6FE-FBC6-4BE8-97EC-751E126E5953}" srcId="{5C33DF72-B3AD-4733-A4A1-367FC4741930}" destId="{6EA30864-66BA-478F-8C7F-C4FBBA2D4B78}" srcOrd="0" destOrd="0" parTransId="{60C959C5-CED3-41A4-AC20-175A65872337}" sibTransId="{170FDD54-CB3B-49AD-916A-24FC1D57F926}"/>
    <dgm:cxn modelId="{DD82F9AE-762D-47D2-8573-1C25DA77D4C8}" srcId="{5C33DF72-B3AD-4733-A4A1-367FC4741930}" destId="{95F64309-6BAF-459A-B8DA-BFBC813036B3}" srcOrd="3" destOrd="0" parTransId="{B61B5764-138B-49E1-9874-818D63BF980F}" sibTransId="{7AFB0311-BF68-4D4B-98BB-8018D3309A96}"/>
    <dgm:cxn modelId="{CBF04FFE-7BE6-4592-A56F-482EEEC2A2FE}" type="presOf" srcId="{5C33DF72-B3AD-4733-A4A1-367FC4741930}" destId="{4712B0BA-08E5-42DE-8539-F4C5CD946906}" srcOrd="0" destOrd="0" presId="urn:microsoft.com/office/officeart/2005/8/layout/pyramid2"/>
    <dgm:cxn modelId="{03209EA1-C48D-4214-B43D-944526834FF5}" srcId="{5C33DF72-B3AD-4733-A4A1-367FC4741930}" destId="{4EC16874-1850-40EC-93E9-1E4AB873D125}" srcOrd="6" destOrd="0" parTransId="{0D239F5C-6227-43C3-A06A-444332E26E5C}" sibTransId="{129773A4-3B56-42E7-811B-F1033B1ECC01}"/>
    <dgm:cxn modelId="{053F338D-CD8C-4035-AB97-62E30D680E32}" srcId="{5C33DF72-B3AD-4733-A4A1-367FC4741930}" destId="{27C451C5-B5EE-470D-A3CB-D9FF51C78DDB}" srcOrd="7" destOrd="0" parTransId="{73344856-2B4D-4083-9503-1A6441E96220}" sibTransId="{2817AD46-3B50-44EE-BEF9-0FD342C84883}"/>
    <dgm:cxn modelId="{F011B38E-E647-457F-AFE7-32F7ED3A693E}" type="presOf" srcId="{6C6F95F9-60D8-4E36-B2C7-9BA343BED05D}" destId="{EC358B2B-7630-41EA-BB61-2FA18E5612FA}" srcOrd="0" destOrd="0" presId="urn:microsoft.com/office/officeart/2005/8/layout/pyramid2"/>
    <dgm:cxn modelId="{BFAD0D56-0736-4377-ABBE-F087A3484353}" type="presOf" srcId="{6EA30864-66BA-478F-8C7F-C4FBBA2D4B78}" destId="{E858F846-73FB-4A4A-B11A-DE20AA5D860A}" srcOrd="0" destOrd="0" presId="urn:microsoft.com/office/officeart/2005/8/layout/pyramid2"/>
    <dgm:cxn modelId="{13767453-DA03-4DE4-B86A-78B66B7E0079}" srcId="{5C33DF72-B3AD-4733-A4A1-367FC4741930}" destId="{E558C409-9CAC-4F29-97A8-83BC5CFC629C}" srcOrd="5" destOrd="0" parTransId="{683B082F-BCDC-44CD-A970-6BD577140ED1}" sibTransId="{15E70D5A-249C-4AE9-AB9F-6502FAE42CE6}"/>
    <dgm:cxn modelId="{6EF02007-7071-4B0B-8C9F-89A2F9334E07}" type="presParOf" srcId="{4712B0BA-08E5-42DE-8539-F4C5CD946906}" destId="{CCC636FD-5F30-467D-BB6E-5789A1CB8C7E}" srcOrd="0" destOrd="0" presId="urn:microsoft.com/office/officeart/2005/8/layout/pyramid2"/>
    <dgm:cxn modelId="{77E09317-5FDE-4F84-81CB-2080A4FF3B5D}" type="presParOf" srcId="{4712B0BA-08E5-42DE-8539-F4C5CD946906}" destId="{E3E48466-6D22-402B-8634-2B5674FDFE09}" srcOrd="1" destOrd="0" presId="urn:microsoft.com/office/officeart/2005/8/layout/pyramid2"/>
    <dgm:cxn modelId="{1E56160F-E823-4641-9272-0B71B0C9351D}" type="presParOf" srcId="{E3E48466-6D22-402B-8634-2B5674FDFE09}" destId="{E858F846-73FB-4A4A-B11A-DE20AA5D860A}" srcOrd="0" destOrd="0" presId="urn:microsoft.com/office/officeart/2005/8/layout/pyramid2"/>
    <dgm:cxn modelId="{AC04729B-05FA-4CC5-89CE-9CC412E33936}" type="presParOf" srcId="{E3E48466-6D22-402B-8634-2B5674FDFE09}" destId="{32707316-9E9E-44B9-87B6-C0CFFA772AD4}" srcOrd="1" destOrd="0" presId="urn:microsoft.com/office/officeart/2005/8/layout/pyramid2"/>
    <dgm:cxn modelId="{605412F7-4BBA-4503-BB07-D70757F12B5C}" type="presParOf" srcId="{E3E48466-6D22-402B-8634-2B5674FDFE09}" destId="{EC358B2B-7630-41EA-BB61-2FA18E5612FA}" srcOrd="2" destOrd="0" presId="urn:microsoft.com/office/officeart/2005/8/layout/pyramid2"/>
    <dgm:cxn modelId="{7AFAFDEA-E890-4B7F-A9BD-71AA188FAE5B}" type="presParOf" srcId="{E3E48466-6D22-402B-8634-2B5674FDFE09}" destId="{F7D020F2-F5CB-4BEC-A425-D91B2B278D59}" srcOrd="3" destOrd="0" presId="urn:microsoft.com/office/officeart/2005/8/layout/pyramid2"/>
    <dgm:cxn modelId="{43A71836-7FA8-427F-B0B8-2805089D43D3}" type="presParOf" srcId="{E3E48466-6D22-402B-8634-2B5674FDFE09}" destId="{51293DC7-BD28-4C02-A65D-C30B97AD80A5}" srcOrd="4" destOrd="0" presId="urn:microsoft.com/office/officeart/2005/8/layout/pyramid2"/>
    <dgm:cxn modelId="{A6EA9E4E-F51D-4004-9560-33FDC11472DA}" type="presParOf" srcId="{E3E48466-6D22-402B-8634-2B5674FDFE09}" destId="{D7D9B8E0-AAD5-496C-846E-AE39E658B7AF}" srcOrd="5" destOrd="0" presId="urn:microsoft.com/office/officeart/2005/8/layout/pyramid2"/>
    <dgm:cxn modelId="{95F6B0F7-69F0-4D93-9939-83F9C6BB0CE4}" type="presParOf" srcId="{E3E48466-6D22-402B-8634-2B5674FDFE09}" destId="{C08DF524-2389-41E9-B455-D28EA043A355}" srcOrd="6" destOrd="0" presId="urn:microsoft.com/office/officeart/2005/8/layout/pyramid2"/>
    <dgm:cxn modelId="{6895E63E-D7DC-4166-9058-03718FAEB6B2}" type="presParOf" srcId="{E3E48466-6D22-402B-8634-2B5674FDFE09}" destId="{0B2E2A49-2A92-43B1-B0DF-82CDC5DFB7D2}" srcOrd="7" destOrd="0" presId="urn:microsoft.com/office/officeart/2005/8/layout/pyramid2"/>
    <dgm:cxn modelId="{BBC5AFE0-1818-4C23-86C7-ED9AA403E5FE}" type="presParOf" srcId="{E3E48466-6D22-402B-8634-2B5674FDFE09}" destId="{4F11B5AF-B776-4638-9376-0718FC3B0EE4}" srcOrd="8" destOrd="0" presId="urn:microsoft.com/office/officeart/2005/8/layout/pyramid2"/>
    <dgm:cxn modelId="{F1C45F84-E2B3-44F9-9F88-F7D370C7CA8E}" type="presParOf" srcId="{E3E48466-6D22-402B-8634-2B5674FDFE09}" destId="{82FD6596-BFF8-47E8-892D-041F3B10AE9A}" srcOrd="9" destOrd="0" presId="urn:microsoft.com/office/officeart/2005/8/layout/pyramid2"/>
    <dgm:cxn modelId="{8C5F02DC-97A8-409F-919E-50435428811A}" type="presParOf" srcId="{E3E48466-6D22-402B-8634-2B5674FDFE09}" destId="{F765FBF7-FB95-4EBE-A8AC-9AE6EB35BA2D}" srcOrd="10" destOrd="0" presId="urn:microsoft.com/office/officeart/2005/8/layout/pyramid2"/>
    <dgm:cxn modelId="{B99FA9E0-D23F-4ACD-9620-32D125699F81}" type="presParOf" srcId="{E3E48466-6D22-402B-8634-2B5674FDFE09}" destId="{13B7FB62-590B-4192-B60A-917CCC6389F2}" srcOrd="11" destOrd="0" presId="urn:microsoft.com/office/officeart/2005/8/layout/pyramid2"/>
    <dgm:cxn modelId="{613FB25E-D658-4602-B89F-D1116FCFFD4E}" type="presParOf" srcId="{E3E48466-6D22-402B-8634-2B5674FDFE09}" destId="{8D1D330A-FCB2-4C7C-9062-B03BDA674C64}" srcOrd="12" destOrd="0" presId="urn:microsoft.com/office/officeart/2005/8/layout/pyramid2"/>
    <dgm:cxn modelId="{8D48EBA2-7C67-41A1-8908-9C427ABF4477}" type="presParOf" srcId="{E3E48466-6D22-402B-8634-2B5674FDFE09}" destId="{3DDF41D1-4B18-4FA4-B6F4-5178B63BE0C7}" srcOrd="13" destOrd="0" presId="urn:microsoft.com/office/officeart/2005/8/layout/pyramid2"/>
    <dgm:cxn modelId="{4D08AEE4-6B59-44E6-9961-72E6C2D854CD}" type="presParOf" srcId="{E3E48466-6D22-402B-8634-2B5674FDFE09}" destId="{3ADF0568-12E3-46AB-AEAA-CBF9B24C52FA}" srcOrd="14" destOrd="0" presId="urn:microsoft.com/office/officeart/2005/8/layout/pyramid2"/>
    <dgm:cxn modelId="{36600081-F47B-4082-B79A-EEEAEFA04AAE}" type="presParOf" srcId="{E3E48466-6D22-402B-8634-2B5674FDFE09}" destId="{5B5A7A1D-04B4-4AB5-87B5-EDFC6215B97C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2.154.768,47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78.222,89</a:t>
          </a: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R$ 2.062.079,46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MENSAL: 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889052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170.911,90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65.000,00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30.835,88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707.403,57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1.766.688,85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99287"/>
              </p:ext>
            </p:extLst>
          </p:nvPr>
        </p:nvGraphicFramePr>
        <p:xfrm>
          <a:off x="1924050" y="2240974"/>
          <a:ext cx="8252460" cy="406014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RESTOS A 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386.194,42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36.932,94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396.039,55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4139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Trabalhista/Parcelamento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3.005,10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659.264,52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17.833,49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6.906,27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7.270,21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569.624,87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14.022,46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550.930,83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431.357,42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R$ 6.962.049,68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298622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dirty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R$ 5.195.360,83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attFill prst="pct25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FUNDAÇÃO </a:t>
            </a:r>
            <a:r>
              <a:rPr lang="pt-BR" b="1" dirty="0">
                <a:solidFill>
                  <a:srgbClr val="C6190C"/>
                </a:solidFill>
              </a:rPr>
              <a:t>PÚBLICA </a:t>
            </a:r>
            <a:r>
              <a:rPr lang="pt-BR" b="1" dirty="0" smtClean="0">
                <a:solidFill>
                  <a:srgbClr val="C6190C"/>
                </a:solidFill>
              </a:rPr>
              <a:t>MUNICIPAL</a:t>
            </a: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CRIADA PELO DECRETO N. 1.015 DE </a:t>
            </a:r>
            <a:r>
              <a:rPr lang="pt-BR" b="1" dirty="0" smtClean="0">
                <a:solidFill>
                  <a:srgbClr val="C6190C"/>
                </a:solidFill>
              </a:rPr>
              <a:t>19/08/2010</a:t>
            </a:r>
          </a:p>
          <a:p>
            <a:pPr marL="0" indent="0" algn="ctr">
              <a:buNone/>
            </a:pPr>
            <a:endParaRPr lang="pt-BR" b="1" dirty="0" smtClean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CONFORME </a:t>
            </a:r>
            <a:r>
              <a:rPr lang="pt-BR" b="1" dirty="0">
                <a:solidFill>
                  <a:srgbClr val="C6190C"/>
                </a:solidFill>
              </a:rPr>
              <a:t>AUTORIZAÇÃO CONSTANTE DO ART. 1º DA LEI N. 886 DE 09/06/2010, COM REDAÇÃO DADA PELA LEI N. 888 DE </a:t>
            </a:r>
            <a:r>
              <a:rPr lang="pt-BR" b="1" dirty="0" smtClean="0">
                <a:solidFill>
                  <a:srgbClr val="C6190C"/>
                </a:solidFill>
              </a:rPr>
              <a:t>17/06/2010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DOTADA DE PERSONALIDADE JURIDICA DE DIREITO PRIVADO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TEM POR FINALIDADE E </a:t>
            </a:r>
            <a:r>
              <a:rPr lang="pt-BR" b="1" dirty="0" smtClean="0">
                <a:solidFill>
                  <a:srgbClr val="C6190C"/>
                </a:solidFill>
              </a:rPr>
              <a:t>PRINCIPIO, </a:t>
            </a:r>
            <a:r>
              <a:rPr lang="pt-BR" b="1" dirty="0">
                <a:solidFill>
                  <a:srgbClr val="C6190C"/>
                </a:solidFill>
              </a:rPr>
              <a:t>O PLANEJAMENTO, A ORGANIZAÇÃO E A EXECUÇÃO DE AÇÕES DE ASSISTÊNCIA HOSPITALAR E A PRESTAÇÃO DE SERVIÇOS CORRELATOS, NO ÂMBITO DO SISTEMA ÚNICO DE SAÚDE – SUS.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GESTORA  DO HOSPITAL REGIONAL DE NOVA ANDRADINA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“DR. FRANCISCO DANTAS MANIÇOBA”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REUNIÃO MENSAL 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MÊS AGOSTO /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3111" y="158044"/>
            <a:ext cx="10713155" cy="462845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REPASSES CONTRATO DE  PRESTAÇÃO DE SERVIÇOS N. 180/2017 - MENSAL</a:t>
            </a:r>
            <a:endParaRPr lang="pt-BR" sz="2400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608877"/>
              </p:ext>
            </p:extLst>
          </p:nvPr>
        </p:nvGraphicFramePr>
        <p:xfrm>
          <a:off x="0" y="643467"/>
          <a:ext cx="12192000" cy="621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622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756915"/>
              </p:ext>
            </p:extLst>
          </p:nvPr>
        </p:nvGraphicFramePr>
        <p:xfrm>
          <a:off x="745067" y="549479"/>
          <a:ext cx="10713155" cy="101301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34.000-6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66.447,23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48.238-2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2.067,55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SICOOB CC 400.871-5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9.708,11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78.222,89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434932"/>
              </p:ext>
            </p:extLst>
          </p:nvPr>
        </p:nvGraphicFramePr>
        <p:xfrm>
          <a:off x="765850" y="2311659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CONTRATUALIZADAS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220.000,00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146.537,50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815.000,00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61.671,76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2.154.209,26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602474"/>
              </p:ext>
            </p:extLst>
          </p:nvPr>
        </p:nvGraphicFramePr>
        <p:xfrm>
          <a:off x="734676" y="5037667"/>
          <a:ext cx="10747022" cy="702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DIVERSAS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530,36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smtClean="0">
                          <a:latin typeface="Arial Black" panose="020B0A04020102020204" pitchFamily="34" charset="0"/>
                        </a:rPr>
                        <a:t>DEVOLUÇÃO </a:t>
                      </a:r>
                      <a:r>
                        <a:rPr lang="pt-BR" sz="1400" baseline="0" smtClean="0">
                          <a:latin typeface="Arial Black" panose="020B0A04020102020204" pitchFamily="34" charset="0"/>
                        </a:rPr>
                        <a:t>SALDO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SUPR FUNDOS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28.85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559,21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631284"/>
              </p:ext>
            </p:extLst>
          </p:nvPr>
        </p:nvGraphicFramePr>
        <p:xfrm>
          <a:off x="745066" y="6441566"/>
          <a:ext cx="10747279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89033"/>
                <a:gridCol w="2858246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GERAL NO MÊS 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2.232.991,36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R$ 2.154.768,47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123121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624971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420.959,22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112.710,51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533.669,73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724985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756.842,88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1.182.842,88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877566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59.329,37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59.329,37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678655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2.062.079,46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482889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55.584,36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55.584,36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902067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100.805,39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100.805,39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433851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87.291,97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30.882,93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118.174,90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589195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FORNECIMENTOS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11.672,83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11.672,83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R$ 2.062.079,46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7772172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50292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659743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R$ 2.232.991,36    (-)     TOTAL SAÍDAS ..................... R$ 2.062.079,46</a:t>
            </a: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R$ 170.911,90</a:t>
            </a: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2422</TotalTime>
  <Words>650</Words>
  <Application>Microsoft Office PowerPoint</Application>
  <PresentationFormat>Widescreen</PresentationFormat>
  <Paragraphs>199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REUNIÃO MENSAL    CONSELHO CURADOR FUNSAU NA   RELATÓRIO FINANCEIRO   RESTOS A RECEBER E A PAGAR   MÊS AGOSTO / 2018 </vt:lpstr>
      <vt:lpstr>REPASSES CONTRATO DE  PRESTAÇÃO DE SERVIÇOS N. 180/2017 - MENSAL</vt:lpstr>
      <vt:lpstr>RECEBIMENTOS – RECEITAS </vt:lpstr>
      <vt:lpstr>RECEITAS POR FONTES DE RECEBIMENTOS (%) R$ 2.154.768,47</vt:lpstr>
      <vt:lpstr>PAGAMENTOS REALIZADOS – DESPESAS </vt:lpstr>
      <vt:lpstr>PAGAMENTOS REALIZADOS POR SETOR (%) R$ 2.062.079,46</vt:lpstr>
      <vt:lpstr>APURAÇÃO RESULTADO PRIMÁRIO (ENTRADAS – SAÍDAS)</vt:lpstr>
      <vt:lpstr>FECHAMENTO MENSAL: CONTAS A RECEBER E A PAGAR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REGIONAL</cp:lastModifiedBy>
  <cp:revision>117</cp:revision>
  <cp:lastPrinted>2018-09-19T20:37:09Z</cp:lastPrinted>
  <dcterms:created xsi:type="dcterms:W3CDTF">2018-07-20T18:26:01Z</dcterms:created>
  <dcterms:modified xsi:type="dcterms:W3CDTF">2018-09-19T20:53:51Z</dcterms:modified>
</cp:coreProperties>
</file>