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charts/chart6.xml" ContentType="application/vnd.openxmlformats-officedocument.drawingml.chart+xml"/>
  <Override PartName="/ppt/charts/chart7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3"/>
  </p:notesMasterIdLst>
  <p:sldIdLst>
    <p:sldId id="256" r:id="rId2"/>
    <p:sldId id="257" r:id="rId3"/>
    <p:sldId id="271" r:id="rId4"/>
    <p:sldId id="258" r:id="rId5"/>
    <p:sldId id="259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9" r:id="rId16"/>
    <p:sldId id="290" r:id="rId17"/>
    <p:sldId id="282" r:id="rId18"/>
    <p:sldId id="291" r:id="rId19"/>
    <p:sldId id="288" r:id="rId20"/>
    <p:sldId id="292" r:id="rId21"/>
    <p:sldId id="284" r:id="rId2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51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plotArea>
      <c:layout>
        <c:manualLayout>
          <c:layoutTarget val="inner"/>
          <c:xMode val="edge"/>
          <c:yMode val="edge"/>
          <c:x val="0.1984981255201593"/>
          <c:y val="6.9840781016906037E-2"/>
          <c:w val="0.43798029569187941"/>
          <c:h val="0.86031843796619012"/>
        </c:manualLayout>
      </c:layout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MANIFESTAÇÕES RECEBIDAS 77</c:v>
                </c:pt>
              </c:strCache>
            </c:strRef>
          </c:tx>
          <c:cat>
            <c:strRef>
              <c:f>Plan1!$A$2:$A$4</c:f>
              <c:strCache>
                <c:ptCount val="3"/>
                <c:pt idx="0">
                  <c:v>INTERNAÇÕES</c:v>
                </c:pt>
                <c:pt idx="1">
                  <c:v>PRONTO SOCORRO</c:v>
                </c:pt>
                <c:pt idx="2">
                  <c:v>COLABORADORES </c:v>
                </c:pt>
              </c:strCache>
            </c:strRef>
          </c:cat>
          <c:val>
            <c:numRef>
              <c:f>Plan1!$B$2:$B$4</c:f>
              <c:numCache>
                <c:formatCode>General</c:formatCode>
                <c:ptCount val="3"/>
                <c:pt idx="0">
                  <c:v>60</c:v>
                </c:pt>
                <c:pt idx="1">
                  <c:v>5</c:v>
                </c:pt>
                <c:pt idx="2">
                  <c:v>12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63492946203828393"/>
          <c:y val="0.17995974531361861"/>
          <c:w val="0.3650705379617164"/>
          <c:h val="0.62738218555150704"/>
        </c:manualLayout>
      </c:layout>
      <c:txPr>
        <a:bodyPr/>
        <a:lstStyle/>
        <a:p>
          <a:pPr>
            <a:defRPr sz="1200" baseline="0"/>
          </a:pPr>
          <a:endParaRPr lang="pt-BR"/>
        </a:p>
      </c:txPr>
    </c:legend>
    <c:plotVisOnly val="1"/>
    <c:dispBlanksAs val="zero"/>
  </c:chart>
  <c:txPr>
    <a:bodyPr/>
    <a:lstStyle/>
    <a:p>
      <a:pPr>
        <a:defRPr sz="1800"/>
      </a:pPr>
      <a:endParaRPr lang="pt-B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title>
      <c:tx>
        <c:rich>
          <a:bodyPr/>
          <a:lstStyle/>
          <a:p>
            <a:pPr>
              <a:defRPr/>
            </a:pPr>
            <a:r>
              <a:rPr lang="en-US"/>
              <a:t> </a:t>
            </a:r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Colunas1</c:v>
                </c:pt>
              </c:strCache>
            </c:strRef>
          </c:tx>
          <c:cat>
            <c:strRef>
              <c:f>Plan1!$A$2:$A$6</c:f>
              <c:strCache>
                <c:ptCount val="5"/>
                <c:pt idx="0">
                  <c:v>ÓTIMO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NÃO RESP.</c:v>
                </c:pt>
              </c:strCache>
            </c:strRef>
          </c:cat>
          <c:val>
            <c:numRef>
              <c:f>Plan1!$B$2:$B$6</c:f>
              <c:numCache>
                <c:formatCode>General</c:formatCode>
                <c:ptCount val="5"/>
                <c:pt idx="0">
                  <c:v>4</c:v>
                </c:pt>
                <c:pt idx="1">
                  <c:v>2</c:v>
                </c:pt>
                <c:pt idx="2">
                  <c:v>4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firstSliceAng val="0"/>
      </c:pieChart>
    </c:plotArea>
    <c:legend>
      <c:legendPos val="r"/>
      <c:layout/>
      <c:txPr>
        <a:bodyPr/>
        <a:lstStyle/>
        <a:p>
          <a:pPr>
            <a:defRPr sz="1200" baseline="0"/>
          </a:pPr>
          <a:endParaRPr lang="pt-BR"/>
        </a:p>
      </c:txPr>
    </c:legend>
    <c:plotVisOnly val="1"/>
    <c:dispBlanksAs val="zero"/>
  </c:chart>
  <c:txPr>
    <a:bodyPr/>
    <a:lstStyle/>
    <a:p>
      <a:pPr>
        <a:defRPr sz="1800"/>
      </a:pPr>
      <a:endParaRPr lang="pt-BR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OS</c:v>
                </c:pt>
              </c:strCache>
            </c:strRef>
          </c:tx>
          <c:cat>
            <c:strRef>
              <c:f>Plan1!$A$2:$A$6</c:f>
              <c:strCache>
                <c:ptCount val="5"/>
                <c:pt idx="0">
                  <c:v>ÓTIMO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NÃO RESP.</c:v>
                </c:pt>
              </c:strCache>
            </c:strRef>
          </c:cat>
          <c:val>
            <c:numRef>
              <c:f>Plan1!$B$2:$B$6</c:f>
              <c:numCache>
                <c:formatCode>General</c:formatCode>
                <c:ptCount val="5"/>
                <c:pt idx="0">
                  <c:v>7</c:v>
                </c:pt>
                <c:pt idx="1">
                  <c:v>6</c:v>
                </c:pt>
                <c:pt idx="2">
                  <c:v>3</c:v>
                </c:pt>
                <c:pt idx="3">
                  <c:v>4</c:v>
                </c:pt>
                <c:pt idx="4">
                  <c:v>0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65670290305468615"/>
          <c:y val="9.752639374472559E-2"/>
          <c:w val="0.24077932267378638"/>
          <c:h val="0.53229896836195156"/>
        </c:manualLayout>
      </c:layout>
      <c:txPr>
        <a:bodyPr/>
        <a:lstStyle/>
        <a:p>
          <a:pPr>
            <a:defRPr sz="1200" baseline="0"/>
          </a:pPr>
          <a:endParaRPr lang="pt-BR"/>
        </a:p>
      </c:txPr>
    </c:legend>
    <c:plotVisOnly val="1"/>
    <c:dispBlanksAs val="zero"/>
  </c:chart>
  <c:txPr>
    <a:bodyPr/>
    <a:lstStyle/>
    <a:p>
      <a:pPr>
        <a:defRPr sz="1800"/>
      </a:pPr>
      <a:endParaRPr lang="pt-BR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/>
          <a:lstStyle/>
          <a:p>
            <a:pPr>
              <a:defRPr/>
            </a:pPr>
            <a:r>
              <a:rPr lang="en-US"/>
              <a:t>Avaliação do Atendimento dos Serviços Complementares </a:t>
            </a:r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Colunas1</c:v>
                </c:pt>
              </c:strCache>
            </c:strRef>
          </c:tx>
          <c:cat>
            <c:strRef>
              <c:f>Plan1!$A$2:$A$6</c:f>
              <c:strCache>
                <c:ptCount val="5"/>
                <c:pt idx="0">
                  <c:v>ÓTIMO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NÃO RESP. </c:v>
                </c:pt>
              </c:strCache>
            </c:strRef>
          </c:cat>
          <c:val>
            <c:numRef>
              <c:f>Plan1!$B$2:$B$6</c:f>
              <c:numCache>
                <c:formatCode>General</c:formatCode>
                <c:ptCount val="5"/>
                <c:pt idx="0">
                  <c:v>6</c:v>
                </c:pt>
                <c:pt idx="1">
                  <c:v>1</c:v>
                </c:pt>
                <c:pt idx="2">
                  <c:v>4</c:v>
                </c:pt>
                <c:pt idx="3">
                  <c:v>0</c:v>
                </c:pt>
                <c:pt idx="4">
                  <c:v>9</c:v>
                </c:pt>
              </c:numCache>
            </c:numRef>
          </c:val>
        </c:ser>
        <c:firstSliceAng val="360"/>
      </c:pieChart>
    </c:plotArea>
    <c:legend>
      <c:legendPos val="r"/>
      <c:layout/>
    </c:legend>
    <c:plotVisOnly val="1"/>
    <c:dispBlanksAs val="zero"/>
  </c:chart>
  <c:txPr>
    <a:bodyPr/>
    <a:lstStyle/>
    <a:p>
      <a:pPr>
        <a:defRPr sz="1800"/>
      </a:pPr>
      <a:endParaRPr lang="pt-BR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Colunas1</c:v>
                </c:pt>
              </c:strCache>
            </c:strRef>
          </c:tx>
          <c:cat>
            <c:strRef>
              <c:f>Plan1!$A$2:$A$6</c:f>
              <c:strCache>
                <c:ptCount val="5"/>
                <c:pt idx="0">
                  <c:v>ÓTIMO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NÃO RESP.</c:v>
                </c:pt>
              </c:strCache>
            </c:strRef>
          </c:cat>
          <c:val>
            <c:numRef>
              <c:f>Plan1!$B$2:$B$6</c:f>
              <c:numCache>
                <c:formatCode>General</c:formatCode>
                <c:ptCount val="5"/>
                <c:pt idx="0">
                  <c:v>9</c:v>
                </c:pt>
                <c:pt idx="1">
                  <c:v>0</c:v>
                </c:pt>
                <c:pt idx="2">
                  <c:v>3</c:v>
                </c:pt>
                <c:pt idx="3">
                  <c:v>0</c:v>
                </c:pt>
                <c:pt idx="4">
                  <c:v>7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pt-BR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autoTitleDeleted val="1"/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VALORES TOTAIS 05</c:v>
                </c:pt>
              </c:strCache>
            </c:strRef>
          </c:tx>
          <c:cat>
            <c:strRef>
              <c:f>Plan1!$A$2:$A$5</c:f>
              <c:strCache>
                <c:ptCount val="4"/>
                <c:pt idx="0">
                  <c:v>USUÁRIO</c:v>
                </c:pt>
                <c:pt idx="1">
                  <c:v>FAMILIARES</c:v>
                </c:pt>
                <c:pt idx="2">
                  <c:v>OUTROS</c:v>
                </c:pt>
                <c:pt idx="3">
                  <c:v>NÃO RESPONDERAM</c:v>
                </c:pt>
              </c:strCache>
            </c:strRef>
          </c:cat>
          <c:val>
            <c:numRef>
              <c:f>Plan1!$B$2:$B$5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firstSliceAng val="0"/>
      </c:pieChart>
    </c:plotArea>
    <c:legend>
      <c:legendPos val="r"/>
      <c:layout/>
      <c:txPr>
        <a:bodyPr/>
        <a:lstStyle/>
        <a:p>
          <a:pPr>
            <a:defRPr sz="1200" baseline="0"/>
          </a:pPr>
          <a:endParaRPr lang="pt-BR"/>
        </a:p>
      </c:txPr>
    </c:legend>
    <c:plotVisOnly val="1"/>
  </c:chart>
  <c:txPr>
    <a:bodyPr/>
    <a:lstStyle/>
    <a:p>
      <a:pPr>
        <a:defRPr sz="1800"/>
      </a:pPr>
      <a:endParaRPr lang="pt-BR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autoTitleDeleted val="1"/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Colunas1</c:v>
                </c:pt>
              </c:strCache>
            </c:strRef>
          </c:tx>
          <c:cat>
            <c:strRef>
              <c:f>Plan1!$A$2:$A$6</c:f>
              <c:strCache>
                <c:ptCount val="5"/>
                <c:pt idx="0">
                  <c:v>ÓTIMO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NÃO RESP. </c:v>
                </c:pt>
              </c:strCache>
            </c:strRef>
          </c:cat>
          <c:val>
            <c:numRef>
              <c:f>Plan1!$B$2:$B$6</c:f>
              <c:numCache>
                <c:formatCode>General</c:formatCode>
                <c:ptCount val="5"/>
                <c:pt idx="0">
                  <c:v>159</c:v>
                </c:pt>
                <c:pt idx="1">
                  <c:v>152</c:v>
                </c:pt>
                <c:pt idx="2">
                  <c:v>23</c:v>
                </c:pt>
                <c:pt idx="3">
                  <c:v>10</c:v>
                </c:pt>
                <c:pt idx="4">
                  <c:v>3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69034133483965421"/>
          <c:y val="0.29877232949436733"/>
          <c:w val="0.20508354481661475"/>
          <c:h val="0.40245501547284146"/>
        </c:manualLayout>
      </c:layout>
      <c:txPr>
        <a:bodyPr/>
        <a:lstStyle/>
        <a:p>
          <a:pPr>
            <a:defRPr sz="1200" baseline="0"/>
          </a:pPr>
          <a:endParaRPr lang="pt-BR"/>
        </a:p>
      </c:txPr>
    </c:legend>
    <c:plotVisOnly val="1"/>
  </c:chart>
  <c:txPr>
    <a:bodyPr/>
    <a:lstStyle/>
    <a:p>
      <a:pPr>
        <a:defRPr sz="1800"/>
      </a:pPr>
      <a:endParaRPr lang="pt-BR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autoTitleDeleted val="1"/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Vendas</c:v>
                </c:pt>
              </c:strCache>
            </c:strRef>
          </c:tx>
          <c:cat>
            <c:strRef>
              <c:f>Plan1!$A$2:$A$6</c:f>
              <c:strCache>
                <c:ptCount val="5"/>
                <c:pt idx="0">
                  <c:v>ÓTIMO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NÃO RESP.</c:v>
                </c:pt>
              </c:strCache>
            </c:strRef>
          </c:cat>
          <c:val>
            <c:numRef>
              <c:f>Plan1!$B$2:$B$6</c:f>
              <c:numCache>
                <c:formatCode>General</c:formatCode>
                <c:ptCount val="5"/>
                <c:pt idx="0">
                  <c:v>104</c:v>
                </c:pt>
                <c:pt idx="1">
                  <c:v>99</c:v>
                </c:pt>
                <c:pt idx="2">
                  <c:v>20</c:v>
                </c:pt>
                <c:pt idx="3">
                  <c:v>7</c:v>
                </c:pt>
                <c:pt idx="4">
                  <c:v>91</c:v>
                </c:pt>
              </c:numCache>
            </c:numRef>
          </c:val>
        </c:ser>
        <c:firstSliceAng val="0"/>
      </c:pieChart>
    </c:plotArea>
    <c:legend>
      <c:legendPos val="r"/>
      <c:layout/>
      <c:txPr>
        <a:bodyPr/>
        <a:lstStyle/>
        <a:p>
          <a:pPr>
            <a:defRPr sz="1200" baseline="0"/>
          </a:pPr>
          <a:endParaRPr lang="pt-BR"/>
        </a:p>
      </c:txPr>
    </c:legend>
    <c:plotVisOnly val="1"/>
  </c:chart>
  <c:txPr>
    <a:bodyPr/>
    <a:lstStyle/>
    <a:p>
      <a:pPr>
        <a:defRPr sz="1800"/>
      </a:pPr>
      <a:endParaRPr lang="pt-BR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autoTitleDeleted val="1"/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VALORES TOTAIS 60</c:v>
                </c:pt>
              </c:strCache>
            </c:strRef>
          </c:tx>
          <c:cat>
            <c:strRef>
              <c:f>Plan1!$A$2:$A$5</c:f>
              <c:strCache>
                <c:ptCount val="4"/>
                <c:pt idx="0">
                  <c:v>USUÁRIO</c:v>
                </c:pt>
                <c:pt idx="1">
                  <c:v>FAMILIARES</c:v>
                </c:pt>
                <c:pt idx="2">
                  <c:v>OUTROS</c:v>
                </c:pt>
                <c:pt idx="3">
                  <c:v>NÃO RESPONDERAM</c:v>
                </c:pt>
              </c:strCache>
            </c:strRef>
          </c:cat>
          <c:val>
            <c:numRef>
              <c:f>Plan1!$B$2:$B$5</c:f>
              <c:numCache>
                <c:formatCode>General</c:formatCode>
                <c:ptCount val="4"/>
                <c:pt idx="0">
                  <c:v>15</c:v>
                </c:pt>
                <c:pt idx="1">
                  <c:v>31</c:v>
                </c:pt>
                <c:pt idx="2">
                  <c:v>2</c:v>
                </c:pt>
                <c:pt idx="3">
                  <c:v>11</c:v>
                </c:pt>
              </c:numCache>
            </c:numRef>
          </c:val>
        </c:ser>
        <c:firstSliceAng val="0"/>
      </c:pieChart>
    </c:plotArea>
    <c:legend>
      <c:legendPos val="r"/>
      <c:layout/>
      <c:txPr>
        <a:bodyPr/>
        <a:lstStyle/>
        <a:p>
          <a:pPr>
            <a:defRPr sz="1200" baseline="0"/>
          </a:pPr>
          <a:endParaRPr lang="pt-BR"/>
        </a:p>
      </c:txPr>
    </c:legend>
    <c:plotVisOnly val="1"/>
  </c:chart>
  <c:txPr>
    <a:bodyPr/>
    <a:lstStyle/>
    <a:p>
      <a:pPr>
        <a:defRPr sz="1800"/>
      </a:pPr>
      <a:endParaRPr lang="pt-BR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16B21C-F016-46A4-8F44-F2C8351E54A6}" type="datetimeFigureOut">
              <a:rPr lang="pt-BR" smtClean="0"/>
              <a:pPr/>
              <a:t>12/8/2018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5F5DE1-B2A2-4ADD-9129-78E6E9027F2A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011070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12/8/2018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12/8/2018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12/8/2018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12/8/2018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12/8/2018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12/8/2018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12/8/2018</a:t>
            </a:fld>
            <a:endParaRPr lang="pt-B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12/8/2018</a:t>
            </a:fld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12/8/2018</a:t>
            </a:fld>
            <a:endParaRPr lang="pt-B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12/8/2018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pt-BR" dirty="0" smtClean="0"/>
              <a:t>Clique no ícone para adicionar uma imagem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4D95-1E15-4E09-AB23-A3C47E5EF91F}" type="datetimeFigureOut">
              <a:rPr lang="pt-BR" smtClean="0"/>
              <a:pPr/>
              <a:t>12/8/2018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FA04D95-1E15-4E09-AB23-A3C47E5EF91F}" type="datetimeFigureOut">
              <a:rPr lang="pt-BR" smtClean="0"/>
              <a:pPr/>
              <a:t>12/8/2018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3068602C-B928-4A2D-9A26-863F478E7A0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979713" y="3645024"/>
            <a:ext cx="7056784" cy="3212976"/>
          </a:xfrm>
        </p:spPr>
        <p:txBody>
          <a:bodyPr>
            <a:noAutofit/>
          </a:bodyPr>
          <a:lstStyle/>
          <a:p>
            <a:pPr algn="ctr"/>
            <a:r>
              <a:rPr lang="pt-BR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RELATÓRIO DA OUVIDORIA- MÊS De </a:t>
            </a:r>
            <a:r>
              <a:rPr lang="pt-BR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julhO</a:t>
            </a:r>
            <a:r>
              <a:rPr lang="pt-BR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t-BR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t-BR" sz="1800" dirty="0" smtClean="0">
                <a:latin typeface="Times New Roman" pitchFamily="18" charset="0"/>
                <a:cs typeface="Times New Roman" pitchFamily="18" charset="0"/>
              </a:rPr>
              <a:t>FUNSAU-NA</a:t>
            </a:r>
            <a:br>
              <a:rPr lang="pt-BR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t-BR" sz="1800" dirty="0" smtClean="0">
                <a:latin typeface="Times New Roman" pitchFamily="18" charset="0"/>
                <a:cs typeface="Times New Roman" pitchFamily="18" charset="0"/>
              </a:rPr>
              <a:t>2018</a:t>
            </a:r>
            <a:endParaRPr lang="pt-BR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l"/>
            <a:r>
              <a:rPr lang="pt-BR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alimentado Por </a:t>
            </a:r>
            <a:r>
              <a:rPr lang="pt-BR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eliane</a:t>
            </a:r>
            <a:r>
              <a:rPr lang="pt-BR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zanatti</a:t>
            </a:r>
            <a:r>
              <a:rPr lang="pt-BR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Périgo</a:t>
            </a:r>
            <a:r>
              <a:rPr lang="pt-BR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assistente social</a:t>
            </a:r>
            <a:endParaRPr lang="pt-BR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1887406" cy="1252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58704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1472" y="365760"/>
            <a:ext cx="8143932" cy="548640"/>
          </a:xfrm>
        </p:spPr>
        <p:txBody>
          <a:bodyPr/>
          <a:lstStyle/>
          <a:p>
            <a:pPr algn="ctr"/>
            <a:r>
              <a:rPr lang="pt-BR" b="1" dirty="0" smtClean="0"/>
              <a:t>PERFIL DOS MANIFESTANTES PRONTO SOCORRO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5143504" y="1785926"/>
            <a:ext cx="321471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Valores totais: </a:t>
            </a:r>
            <a:r>
              <a:rPr lang="pt-BR" dirty="0" smtClean="0"/>
              <a:t>05 total</a:t>
            </a:r>
            <a:endParaRPr lang="pt-BR" dirty="0" smtClean="0"/>
          </a:p>
          <a:p>
            <a:r>
              <a:rPr lang="pt-BR" b="1" dirty="0" smtClean="0"/>
              <a:t>Usuário: </a:t>
            </a:r>
            <a:r>
              <a:rPr lang="pt-BR" b="1" dirty="0" smtClean="0"/>
              <a:t> </a:t>
            </a:r>
            <a:r>
              <a:rPr lang="pt-BR" dirty="0" smtClean="0"/>
              <a:t>02 </a:t>
            </a:r>
            <a:r>
              <a:rPr lang="pt-BR" dirty="0" smtClean="0"/>
              <a:t>total</a:t>
            </a:r>
            <a:endParaRPr lang="pt-BR" dirty="0" smtClean="0"/>
          </a:p>
          <a:p>
            <a:r>
              <a:rPr lang="pt-BR" b="1" dirty="0" smtClean="0"/>
              <a:t>Familiares:</a:t>
            </a:r>
            <a:r>
              <a:rPr lang="pt-BR" dirty="0" smtClean="0"/>
              <a:t> </a:t>
            </a:r>
            <a:r>
              <a:rPr lang="pt-BR" dirty="0" smtClean="0"/>
              <a:t>03 total </a:t>
            </a:r>
            <a:endParaRPr lang="pt-BR" dirty="0" smtClean="0"/>
          </a:p>
          <a:p>
            <a:r>
              <a:rPr lang="pt-BR" b="1" dirty="0" smtClean="0"/>
              <a:t>Outros: </a:t>
            </a:r>
            <a:r>
              <a:rPr lang="pt-BR" dirty="0" smtClean="0"/>
              <a:t>00 </a:t>
            </a:r>
            <a:r>
              <a:rPr lang="pt-BR" dirty="0" smtClean="0"/>
              <a:t>total</a:t>
            </a:r>
          </a:p>
          <a:p>
            <a:r>
              <a:rPr lang="pt-BR" b="1" dirty="0" smtClean="0"/>
              <a:t>Não responderam:</a:t>
            </a:r>
            <a:r>
              <a:rPr lang="pt-BR" dirty="0" smtClean="0"/>
              <a:t> 00 total </a:t>
            </a:r>
            <a:endParaRPr lang="pt-BR" dirty="0"/>
          </a:p>
        </p:txBody>
      </p:sp>
      <p:graphicFrame>
        <p:nvGraphicFramePr>
          <p:cNvPr id="5" name="Gráfico 4"/>
          <p:cNvGraphicFramePr/>
          <p:nvPr/>
        </p:nvGraphicFramePr>
        <p:xfrm>
          <a:off x="0" y="1500174"/>
          <a:ext cx="4572000" cy="2214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5720" y="365760"/>
            <a:ext cx="8643998" cy="548640"/>
          </a:xfrm>
        </p:spPr>
        <p:txBody>
          <a:bodyPr/>
          <a:lstStyle/>
          <a:p>
            <a:pPr algn="ctr"/>
            <a:r>
              <a:rPr lang="pt-BR" sz="2000" b="1" i="1" u="sng" dirty="0" smtClean="0"/>
              <a:t>INTERNAÇÕES</a:t>
            </a:r>
            <a:r>
              <a:rPr lang="pt-BR" sz="2000" dirty="0" smtClean="0"/>
              <a:t/>
            </a:r>
            <a:br>
              <a:rPr lang="pt-BR" sz="2000" dirty="0" smtClean="0"/>
            </a:br>
            <a:r>
              <a:rPr lang="pt-BR" sz="2000" b="1" dirty="0" smtClean="0"/>
              <a:t>AVALIAÇÃO DAS INTERNAÇÕES: QUANDO A QUALIDADE DAS INSTALAÇÕES E DO ATENDIMENTO GERAL: INCLUI RECEPÇÃO, NUTRIÇÃO, ATENDIMENTO DA COPEIRA, INSTALAÇÕES, LIMPEZA, HORARIO DE VISITA. </a:t>
            </a:r>
            <a:endParaRPr lang="pt-BR" sz="20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4714876" y="1857364"/>
            <a:ext cx="40719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ÓTIMO</a:t>
            </a:r>
            <a:r>
              <a:rPr lang="pt-BR" dirty="0" smtClean="0"/>
              <a:t>:  </a:t>
            </a:r>
            <a:r>
              <a:rPr lang="pt-BR" dirty="0" smtClean="0"/>
              <a:t>159 </a:t>
            </a:r>
            <a:r>
              <a:rPr lang="pt-BR" dirty="0" smtClean="0"/>
              <a:t>manifestações recebidas</a:t>
            </a:r>
          </a:p>
          <a:p>
            <a:r>
              <a:rPr lang="pt-BR" b="1" dirty="0" smtClean="0"/>
              <a:t>BOM</a:t>
            </a:r>
            <a:r>
              <a:rPr lang="pt-BR" dirty="0" smtClean="0"/>
              <a:t>:  </a:t>
            </a:r>
            <a:r>
              <a:rPr lang="pt-BR" dirty="0" smtClean="0"/>
              <a:t>152 manifestações </a:t>
            </a:r>
            <a:r>
              <a:rPr lang="pt-BR" dirty="0" smtClean="0"/>
              <a:t>recebidas</a:t>
            </a:r>
          </a:p>
          <a:p>
            <a:r>
              <a:rPr lang="pt-BR" b="1" dirty="0" smtClean="0"/>
              <a:t>REGULAR</a:t>
            </a:r>
            <a:r>
              <a:rPr lang="pt-BR" dirty="0" smtClean="0"/>
              <a:t>:  </a:t>
            </a:r>
            <a:r>
              <a:rPr lang="pt-BR" dirty="0" smtClean="0"/>
              <a:t>23</a:t>
            </a:r>
            <a:r>
              <a:rPr lang="pt-BR" dirty="0" smtClean="0"/>
              <a:t> </a:t>
            </a:r>
            <a:r>
              <a:rPr lang="pt-BR" dirty="0" smtClean="0"/>
              <a:t>manifestações recebidas</a:t>
            </a:r>
          </a:p>
          <a:p>
            <a:r>
              <a:rPr lang="pt-BR" b="1" dirty="0" smtClean="0"/>
              <a:t>RUIM</a:t>
            </a:r>
            <a:r>
              <a:rPr lang="pt-BR" dirty="0" smtClean="0"/>
              <a:t>:  </a:t>
            </a:r>
            <a:r>
              <a:rPr lang="pt-BR" dirty="0" smtClean="0"/>
              <a:t>10</a:t>
            </a:r>
            <a:r>
              <a:rPr lang="pt-BR" dirty="0" smtClean="0"/>
              <a:t> </a:t>
            </a:r>
            <a:r>
              <a:rPr lang="pt-BR" dirty="0" smtClean="0"/>
              <a:t>manifestações recebidas</a:t>
            </a:r>
          </a:p>
          <a:p>
            <a:r>
              <a:rPr lang="pt-BR" b="1" dirty="0" smtClean="0"/>
              <a:t>NÃO RESP</a:t>
            </a:r>
            <a:r>
              <a:rPr lang="pt-BR" dirty="0" smtClean="0"/>
              <a:t>. : </a:t>
            </a:r>
            <a:r>
              <a:rPr lang="pt-BR" dirty="0" smtClean="0"/>
              <a:t>16</a:t>
            </a:r>
            <a:endParaRPr lang="pt-BR" dirty="0" smtClean="0"/>
          </a:p>
          <a:p>
            <a:endParaRPr lang="pt-BR" dirty="0"/>
          </a:p>
        </p:txBody>
      </p:sp>
      <p:graphicFrame>
        <p:nvGraphicFramePr>
          <p:cNvPr id="5" name="Gráfico 4"/>
          <p:cNvGraphicFramePr/>
          <p:nvPr/>
        </p:nvGraphicFramePr>
        <p:xfrm>
          <a:off x="0" y="1357298"/>
          <a:ext cx="4857752" cy="3071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643998" cy="1000132"/>
          </a:xfrm>
        </p:spPr>
        <p:txBody>
          <a:bodyPr/>
          <a:lstStyle/>
          <a:p>
            <a:pPr algn="ctr"/>
            <a:r>
              <a:rPr lang="pt-BR" sz="2000" b="1" dirty="0" smtClean="0"/>
              <a:t>AVALIAÇÃO DA QUALIDADE NO ATENDIMENTO DA EQUIPE DE ATENÇÃO A SAÚDE: INCLUI EQUIPE DE ENFERMAGEM, EQUIPE MÉDICA, EQUIPE FISIOTERAPEUTA, ASSISTENTE SOCIAL, E NUTRICIONISTA.</a:t>
            </a:r>
            <a:endParaRPr lang="pt-BR" sz="20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4643406" y="1785926"/>
            <a:ext cx="40719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ÓTIMO:</a:t>
            </a:r>
            <a:r>
              <a:rPr lang="pt-BR" dirty="0" smtClean="0"/>
              <a:t>  </a:t>
            </a:r>
            <a:r>
              <a:rPr lang="pt-BR" dirty="0" smtClean="0"/>
              <a:t>104</a:t>
            </a:r>
            <a:r>
              <a:rPr lang="pt-BR" b="1" dirty="0" smtClean="0"/>
              <a:t> </a:t>
            </a:r>
            <a:r>
              <a:rPr lang="pt-BR" dirty="0" smtClean="0"/>
              <a:t>manifestações </a:t>
            </a:r>
            <a:r>
              <a:rPr lang="pt-BR" dirty="0" smtClean="0"/>
              <a:t>recebidas</a:t>
            </a:r>
          </a:p>
          <a:p>
            <a:r>
              <a:rPr lang="pt-BR" b="1" dirty="0" smtClean="0"/>
              <a:t>BOM:</a:t>
            </a:r>
            <a:r>
              <a:rPr lang="pt-BR" dirty="0" smtClean="0"/>
              <a:t> </a:t>
            </a:r>
            <a:r>
              <a:rPr lang="pt-BR" b="1" dirty="0" smtClean="0"/>
              <a:t> </a:t>
            </a:r>
            <a:r>
              <a:rPr lang="pt-BR" dirty="0" smtClean="0"/>
              <a:t>99 </a:t>
            </a:r>
            <a:r>
              <a:rPr lang="pt-BR" dirty="0" smtClean="0"/>
              <a:t>manifestações </a:t>
            </a:r>
            <a:r>
              <a:rPr lang="pt-BR" dirty="0" smtClean="0"/>
              <a:t>recebidas</a:t>
            </a:r>
          </a:p>
          <a:p>
            <a:r>
              <a:rPr lang="pt-BR" b="1" dirty="0" smtClean="0"/>
              <a:t>REGULAR: </a:t>
            </a:r>
            <a:r>
              <a:rPr lang="pt-BR" b="1" dirty="0" smtClean="0"/>
              <a:t> </a:t>
            </a:r>
            <a:r>
              <a:rPr lang="pt-BR" dirty="0" smtClean="0"/>
              <a:t>20</a:t>
            </a:r>
            <a:r>
              <a:rPr lang="pt-BR" dirty="0" smtClean="0"/>
              <a:t> </a:t>
            </a:r>
            <a:r>
              <a:rPr lang="pt-BR" dirty="0" smtClean="0"/>
              <a:t>manifestações recebidas</a:t>
            </a:r>
          </a:p>
          <a:p>
            <a:r>
              <a:rPr lang="pt-BR" b="1" dirty="0" smtClean="0"/>
              <a:t>RUIM: </a:t>
            </a:r>
            <a:r>
              <a:rPr lang="pt-BR" dirty="0" smtClean="0"/>
              <a:t>07manifestações </a:t>
            </a:r>
            <a:r>
              <a:rPr lang="pt-BR" dirty="0" smtClean="0"/>
              <a:t>recebidas</a:t>
            </a:r>
          </a:p>
          <a:p>
            <a:r>
              <a:rPr lang="pt-BR" b="1" dirty="0" smtClean="0"/>
              <a:t>NÃO RESP. : </a:t>
            </a:r>
            <a:r>
              <a:rPr lang="pt-BR" dirty="0" smtClean="0"/>
              <a:t>91</a:t>
            </a:r>
            <a:endParaRPr lang="pt-BR" b="1" dirty="0" smtClean="0"/>
          </a:p>
          <a:p>
            <a:endParaRPr lang="pt-BR" dirty="0"/>
          </a:p>
        </p:txBody>
      </p:sp>
      <p:graphicFrame>
        <p:nvGraphicFramePr>
          <p:cNvPr id="5" name="Gráfico 4"/>
          <p:cNvGraphicFramePr/>
          <p:nvPr/>
        </p:nvGraphicFramePr>
        <p:xfrm>
          <a:off x="214282" y="1428736"/>
          <a:ext cx="4000528" cy="2000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smtClean="0"/>
              <a:t>PERFIL DOS MANIFESTANTES 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5072066" y="1785926"/>
            <a:ext cx="36433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Valores totais:</a:t>
            </a:r>
            <a:r>
              <a:rPr lang="pt-BR" dirty="0" smtClean="0"/>
              <a:t> </a:t>
            </a:r>
            <a:r>
              <a:rPr lang="pt-BR" dirty="0" smtClean="0"/>
              <a:t>60</a:t>
            </a:r>
            <a:endParaRPr lang="pt-BR" dirty="0" smtClean="0"/>
          </a:p>
          <a:p>
            <a:r>
              <a:rPr lang="pt-BR" b="1" dirty="0" smtClean="0"/>
              <a:t>Usuário: </a:t>
            </a:r>
            <a:r>
              <a:rPr lang="pt-BR" b="1" dirty="0" smtClean="0"/>
              <a:t> </a:t>
            </a:r>
            <a:r>
              <a:rPr lang="pt-BR" dirty="0" smtClean="0"/>
              <a:t>15</a:t>
            </a:r>
            <a:r>
              <a:rPr lang="pt-BR" b="1" dirty="0" smtClean="0"/>
              <a:t> </a:t>
            </a:r>
            <a:r>
              <a:rPr lang="pt-BR" dirty="0" smtClean="0"/>
              <a:t>total</a:t>
            </a:r>
          </a:p>
          <a:p>
            <a:r>
              <a:rPr lang="pt-BR" b="1" dirty="0" smtClean="0"/>
              <a:t>Familiares:</a:t>
            </a:r>
            <a:r>
              <a:rPr lang="pt-BR" dirty="0" smtClean="0"/>
              <a:t>  </a:t>
            </a:r>
            <a:r>
              <a:rPr lang="pt-BR" dirty="0" smtClean="0"/>
              <a:t>32 </a:t>
            </a:r>
            <a:r>
              <a:rPr lang="pt-BR" dirty="0" smtClean="0"/>
              <a:t>total </a:t>
            </a:r>
          </a:p>
          <a:p>
            <a:r>
              <a:rPr lang="pt-BR" b="1" dirty="0" smtClean="0"/>
              <a:t>Outros: </a:t>
            </a:r>
            <a:r>
              <a:rPr lang="pt-BR" dirty="0" smtClean="0"/>
              <a:t>02</a:t>
            </a:r>
            <a:r>
              <a:rPr lang="pt-BR" b="1" dirty="0" smtClean="0"/>
              <a:t> </a:t>
            </a:r>
            <a:r>
              <a:rPr lang="pt-BR" dirty="0" smtClean="0"/>
              <a:t>total</a:t>
            </a:r>
            <a:endParaRPr lang="pt-BR" dirty="0" smtClean="0"/>
          </a:p>
          <a:p>
            <a:r>
              <a:rPr lang="pt-BR" b="1" dirty="0" smtClean="0"/>
              <a:t>Não responderam: </a:t>
            </a:r>
            <a:r>
              <a:rPr lang="pt-BR" dirty="0" smtClean="0"/>
              <a:t>11 </a:t>
            </a:r>
            <a:r>
              <a:rPr lang="pt-BR" dirty="0" smtClean="0"/>
              <a:t>total </a:t>
            </a:r>
          </a:p>
          <a:p>
            <a:endParaRPr lang="pt-BR" dirty="0"/>
          </a:p>
        </p:txBody>
      </p:sp>
      <p:graphicFrame>
        <p:nvGraphicFramePr>
          <p:cNvPr id="5" name="Gráfico 4"/>
          <p:cNvGraphicFramePr/>
          <p:nvPr/>
        </p:nvGraphicFramePr>
        <p:xfrm>
          <a:off x="428596" y="1285860"/>
          <a:ext cx="4333884" cy="2889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28662" y="285728"/>
            <a:ext cx="7449502" cy="691516"/>
          </a:xfrm>
        </p:spPr>
        <p:txBody>
          <a:bodyPr/>
          <a:lstStyle/>
          <a:p>
            <a:r>
              <a:rPr lang="pt-BR" b="1" dirty="0" smtClean="0"/>
              <a:t>RELATÓRIO DE MÊS DE </a:t>
            </a:r>
            <a:r>
              <a:rPr lang="pt-BR" b="1" dirty="0" smtClean="0"/>
              <a:t>JULHO/2018 </a:t>
            </a:r>
            <a:r>
              <a:rPr lang="pt-BR" b="1" dirty="0" smtClean="0"/>
              <a:t>DAS RECLAMAÇÕES/ ELOGIOS COLABORADORES 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1071546"/>
            <a:ext cx="8643998" cy="4786346"/>
          </a:xfrm>
        </p:spPr>
        <p:txBody>
          <a:bodyPr>
            <a:normAutofit/>
          </a:bodyPr>
          <a:lstStyle/>
          <a:p>
            <a:r>
              <a:rPr lang="pt-BR" sz="1800" dirty="0" smtClean="0"/>
              <a:t>“Poderia ser colocado a disposição dos funcionários mais “pães caseiros” porque </a:t>
            </a:r>
          </a:p>
          <a:p>
            <a:r>
              <a:rPr lang="pt-BR" sz="1800" dirty="0" smtClean="0"/>
              <a:t>nunca tem e quando tem é só para alguns funcionários. Microondas também faz falta”.</a:t>
            </a:r>
          </a:p>
          <a:p>
            <a:endParaRPr lang="pt-BR" sz="1800" dirty="0" smtClean="0"/>
          </a:p>
          <a:p>
            <a:r>
              <a:rPr lang="pt-BR" sz="1800" dirty="0" smtClean="0"/>
              <a:t>“Hoje no café da tarde não tinha guardanapo para pegar o pão e também não tem </a:t>
            </a:r>
          </a:p>
          <a:p>
            <a:r>
              <a:rPr lang="pt-BR" sz="1800" dirty="0" smtClean="0"/>
              <a:t>papel toalha! SUPER HIGIÊNICO ISSO NÉ???!!”</a:t>
            </a:r>
          </a:p>
          <a:p>
            <a:endParaRPr lang="pt-BR" sz="1800" dirty="0" smtClean="0"/>
          </a:p>
          <a:p>
            <a:r>
              <a:rPr lang="pt-BR" sz="1800" dirty="0" smtClean="0"/>
              <a:t>“Jantar maravilhoso em 16/07/2018! Parabéns !!!” Enfermeira Alessandra</a:t>
            </a:r>
          </a:p>
          <a:p>
            <a:endParaRPr lang="pt-BR" sz="1800" dirty="0" smtClean="0"/>
          </a:p>
          <a:p>
            <a:r>
              <a:rPr lang="pt-BR" sz="1800" dirty="0" smtClean="0"/>
              <a:t>“Em 16/07 a comida (janta) estava uma delícia!!” Parabéns! Carol</a:t>
            </a:r>
          </a:p>
          <a:p>
            <a:endParaRPr lang="pt-BR" sz="1800" dirty="0" smtClean="0"/>
          </a:p>
          <a:p>
            <a:r>
              <a:rPr lang="pt-BR" sz="1800" dirty="0" smtClean="0"/>
              <a:t>“A sopa de hoje estava supimpa, obrigada!!!” Carol, Palermo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158" y="214290"/>
            <a:ext cx="7986742" cy="4466187"/>
          </a:xfrm>
        </p:spPr>
        <p:txBody>
          <a:bodyPr/>
          <a:lstStyle/>
          <a:p>
            <a:pPr>
              <a:spcBef>
                <a:spcPts val="600"/>
              </a:spcBef>
            </a:pPr>
            <a:endParaRPr lang="pt-BR" sz="1800" dirty="0" smtClean="0"/>
          </a:p>
          <a:p>
            <a:pPr>
              <a:spcBef>
                <a:spcPts val="600"/>
              </a:spcBef>
            </a:pPr>
            <a:r>
              <a:rPr lang="pt-BR" sz="1800" dirty="0" smtClean="0"/>
              <a:t>“Jantar uma delícia em 24/07!” Anônimo</a:t>
            </a:r>
          </a:p>
          <a:p>
            <a:pPr>
              <a:spcBef>
                <a:spcPts val="600"/>
              </a:spcBef>
            </a:pPr>
            <a:endParaRPr lang="pt-BR" sz="1800" dirty="0" smtClean="0"/>
          </a:p>
          <a:p>
            <a:pPr>
              <a:spcBef>
                <a:spcPts val="600"/>
              </a:spcBef>
            </a:pPr>
            <a:r>
              <a:rPr lang="pt-BR" sz="1800" dirty="0" smtClean="0">
                <a:latin typeface="Franklin Gothic Book" pitchFamily="34" charset="0"/>
              </a:rPr>
              <a:t>“</a:t>
            </a:r>
            <a:r>
              <a:rPr lang="pt-BR" sz="1800" dirty="0" smtClean="0">
                <a:latin typeface="Franklin Gothic Book" pitchFamily="34" charset="0"/>
                <a:cs typeface="Times New Roman" pitchFamily="18" charset="0"/>
              </a:rPr>
              <a:t>Em 16/07 a comida (janta) estava uma delícia!!” Parabéns! Carol</a:t>
            </a:r>
          </a:p>
          <a:p>
            <a:pPr>
              <a:spcBef>
                <a:spcPts val="600"/>
              </a:spcBef>
            </a:pPr>
            <a:endParaRPr lang="pt-BR" sz="1800" dirty="0" smtClean="0">
              <a:latin typeface="Franklin Gothic Book" pitchFamily="34" charset="0"/>
              <a:cs typeface="Times New Roman" pitchFamily="18" charset="0"/>
            </a:endParaRPr>
          </a:p>
          <a:p>
            <a:pPr>
              <a:spcBef>
                <a:spcPts val="600"/>
              </a:spcBef>
            </a:pPr>
            <a:r>
              <a:rPr lang="pt-BR" sz="1800" dirty="0" smtClean="0">
                <a:latin typeface="Franklin Gothic Book" pitchFamily="34" charset="0"/>
                <a:cs typeface="Times New Roman" pitchFamily="18" charset="0"/>
              </a:rPr>
              <a:t>“A sopa de hoje estava supimpa, obrigada!!!” Carol, Palermo</a:t>
            </a:r>
          </a:p>
          <a:p>
            <a:pPr>
              <a:spcBef>
                <a:spcPts val="600"/>
              </a:spcBef>
            </a:pPr>
            <a:endParaRPr lang="pt-BR" sz="1800" dirty="0" smtClean="0">
              <a:latin typeface="Franklin Gothic Book" pitchFamily="34" charset="0"/>
              <a:cs typeface="Times New Roman" pitchFamily="18" charset="0"/>
            </a:endParaRPr>
          </a:p>
          <a:p>
            <a:pPr>
              <a:spcBef>
                <a:spcPts val="600"/>
              </a:spcBef>
            </a:pPr>
            <a:r>
              <a:rPr lang="pt-BR" sz="1800" dirty="0" smtClean="0">
                <a:latin typeface="Franklin Gothic Book" pitchFamily="34" charset="0"/>
                <a:cs typeface="Times New Roman" pitchFamily="18" charset="0"/>
              </a:rPr>
              <a:t>“Jantar uma delícia em 24/07!” Anônimo</a:t>
            </a:r>
          </a:p>
          <a:p>
            <a:pPr>
              <a:spcBef>
                <a:spcPts val="600"/>
              </a:spcBef>
            </a:pPr>
            <a:endParaRPr lang="pt-BR" sz="1800" dirty="0" smtClean="0">
              <a:latin typeface="Franklin Gothic Book" pitchFamily="34" charset="0"/>
              <a:cs typeface="Times New Roman" pitchFamily="18" charset="0"/>
            </a:endParaRPr>
          </a:p>
          <a:p>
            <a:pPr>
              <a:spcBef>
                <a:spcPts val="600"/>
              </a:spcBef>
            </a:pPr>
            <a:r>
              <a:rPr lang="pt-BR" sz="1800" dirty="0" smtClean="0">
                <a:latin typeface="Franklin Gothic Book" pitchFamily="34" charset="0"/>
                <a:cs typeface="Times New Roman" pitchFamily="18" charset="0"/>
              </a:rPr>
              <a:t>“Dia 30/07 o bolo estava uma delícia!!” Carol</a:t>
            </a:r>
          </a:p>
          <a:p>
            <a:pPr>
              <a:spcBef>
                <a:spcPts val="600"/>
              </a:spcBef>
            </a:pPr>
            <a:endParaRPr lang="pt-BR" sz="1800" dirty="0" smtClean="0">
              <a:latin typeface="Franklin Gothic Book" pitchFamily="34" charset="0"/>
              <a:cs typeface="Times New Roman" pitchFamily="18" charset="0"/>
            </a:endParaRPr>
          </a:p>
          <a:p>
            <a:endParaRPr lang="pt-B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357166"/>
            <a:ext cx="8129618" cy="4323311"/>
          </a:xfrm>
        </p:spPr>
        <p:txBody>
          <a:bodyPr/>
          <a:lstStyle/>
          <a:p>
            <a:endParaRPr lang="pt-BR" sz="1800" dirty="0" smtClean="0"/>
          </a:p>
          <a:p>
            <a:r>
              <a:rPr lang="pt-BR" sz="1800" dirty="0" smtClean="0">
                <a:latin typeface="Franklin Gothic Book" pitchFamily="34" charset="0"/>
                <a:cs typeface="Times New Roman" pitchFamily="18" charset="0"/>
              </a:rPr>
              <a:t>“A comida está cada dia melhor, muito mais amor e cuidado!!Obrigada a todos em </a:t>
            </a:r>
          </a:p>
          <a:p>
            <a:r>
              <a:rPr lang="pt-BR" sz="1800" dirty="0" smtClean="0">
                <a:latin typeface="Franklin Gothic Book" pitchFamily="34" charset="0"/>
                <a:cs typeface="Times New Roman" pitchFamily="18" charset="0"/>
              </a:rPr>
              <a:t>especial as cozinheiras!! </a:t>
            </a:r>
            <a:r>
              <a:rPr lang="pt-BR" sz="1800" dirty="0" smtClean="0"/>
              <a:t>O cafezinho da Dona Clarice é uma delícia!!! Totalmente </a:t>
            </a:r>
          </a:p>
          <a:p>
            <a:r>
              <a:rPr lang="pt-BR" sz="1800" dirty="0" smtClean="0"/>
              <a:t>satisfeita, obrigada, 20/07</a:t>
            </a:r>
            <a:r>
              <a:rPr lang="pt-BR" sz="1800" dirty="0" smtClean="0"/>
              <a:t>!” Anônimo</a:t>
            </a:r>
            <a:endParaRPr lang="pt-BR" sz="1800" dirty="0" smtClean="0"/>
          </a:p>
          <a:p>
            <a:endParaRPr lang="pt-BR" sz="1800" dirty="0" smtClean="0"/>
          </a:p>
          <a:p>
            <a:r>
              <a:rPr lang="pt-BR" sz="1800" dirty="0" smtClean="0"/>
              <a:t>“Para reclamar já tinha que ter em Mão a solução.” Anônimo</a:t>
            </a:r>
          </a:p>
          <a:p>
            <a:endParaRPr lang="pt-BR" sz="1800" dirty="0" smtClean="0"/>
          </a:p>
          <a:p>
            <a:r>
              <a:rPr lang="pt-BR" sz="1800" dirty="0" smtClean="0"/>
              <a:t>“Reclamar é fácil, duro é fazer!” Anônimo</a:t>
            </a:r>
          </a:p>
          <a:p>
            <a:endParaRPr lang="pt-BR" sz="1800" dirty="0" smtClean="0"/>
          </a:p>
          <a:p>
            <a:r>
              <a:rPr lang="pt-BR" sz="1800" dirty="0" smtClean="0"/>
              <a:t>“Bolo de aniversariante é uma delícia.” Alessandra Enfermeira em 30/07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28596" y="214290"/>
            <a:ext cx="8215338" cy="4357718"/>
          </a:xfrm>
        </p:spPr>
        <p:txBody>
          <a:bodyPr>
            <a:normAutofit/>
          </a:bodyPr>
          <a:lstStyle/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pPr algn="ctr"/>
            <a:endParaRPr lang="pt-BR" dirty="0" smtClean="0"/>
          </a:p>
          <a:p>
            <a:endParaRPr lang="pt-BR" dirty="0" smtClean="0"/>
          </a:p>
          <a:p>
            <a:endParaRPr lang="pt-BR" sz="1800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214282" y="214290"/>
            <a:ext cx="8429684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u="sng" dirty="0" smtClean="0">
                <a:cs typeface="Times New Roman" pitchFamily="18" charset="0"/>
              </a:rPr>
              <a:t>RECLAMAÇÔES DOS PACIENTES REFERENTES AO MÊS DE JULHO</a:t>
            </a:r>
          </a:p>
          <a:p>
            <a:pPr algn="ctr"/>
            <a:endParaRPr lang="pt-BR" sz="2000" b="1" u="sng" dirty="0" smtClean="0">
              <a:cs typeface="Times New Roman" pitchFamily="18" charset="0"/>
            </a:endParaRPr>
          </a:p>
          <a:p>
            <a:r>
              <a:rPr lang="pt-BR" sz="2000" b="1" dirty="0" smtClean="0">
                <a:cs typeface="Times New Roman" pitchFamily="18" charset="0"/>
              </a:rPr>
              <a:t>“</a:t>
            </a:r>
            <a:r>
              <a:rPr lang="pt-BR" b="1" dirty="0" smtClean="0">
                <a:cs typeface="Times New Roman" pitchFamily="18" charset="0"/>
              </a:rPr>
              <a:t>Ortopedia quase 10h para ser atendido” Anônimo</a:t>
            </a:r>
          </a:p>
          <a:p>
            <a:endParaRPr lang="pt-BR" b="1" dirty="0" smtClean="0">
              <a:cs typeface="Times New Roman" pitchFamily="18" charset="0"/>
            </a:endParaRPr>
          </a:p>
          <a:p>
            <a:r>
              <a:rPr lang="pt-BR" b="1" dirty="0" smtClean="0">
                <a:cs typeface="Times New Roman" pitchFamily="18" charset="0"/>
              </a:rPr>
              <a:t>“Ortopedista péssimo, fiquei das 11h antes do almoço  até as 10:30 e não atendido. Um médico desse deve ser trocado, atraso de vida” Anônimo</a:t>
            </a:r>
          </a:p>
          <a:p>
            <a:endParaRPr lang="pt-BR" b="1" dirty="0" smtClean="0">
              <a:cs typeface="Times New Roman" pitchFamily="18" charset="0"/>
            </a:endParaRPr>
          </a:p>
          <a:p>
            <a:r>
              <a:rPr lang="pt-BR" b="1" dirty="0" smtClean="0">
                <a:cs typeface="Times New Roman" pitchFamily="18" charset="0"/>
              </a:rPr>
              <a:t>“Não sei o nome do médico mais todos excelentes” Anônimo</a:t>
            </a:r>
          </a:p>
          <a:p>
            <a:endParaRPr lang="pt-BR" b="1" dirty="0" smtClean="0">
              <a:cs typeface="Times New Roman" pitchFamily="18" charset="0"/>
            </a:endParaRPr>
          </a:p>
          <a:p>
            <a:r>
              <a:rPr lang="pt-BR" b="1" dirty="0" smtClean="0">
                <a:cs typeface="Times New Roman" pitchFamily="18" charset="0"/>
              </a:rPr>
              <a:t>“ Técnica XXX incapaz de medicar uma criança com 39,9 de febre e foi capaz de olhar para a mãe da criança que sou eu e me dizer que não poderia fazer nada (a criança estava delirando de febre a ponto de dar convulsão” </a:t>
            </a:r>
          </a:p>
          <a:p>
            <a:endParaRPr lang="pt-BR" b="1" dirty="0" smtClean="0">
              <a:cs typeface="Times New Roman" pitchFamily="18" charset="0"/>
            </a:endParaRPr>
          </a:p>
          <a:p>
            <a:r>
              <a:rPr lang="pt-BR" b="1" dirty="0" smtClean="0">
                <a:cs typeface="Times New Roman" pitchFamily="18" charset="0"/>
              </a:rPr>
              <a:t>Dia 28/07 tinha cabelo na comida no bolinho de carne. </a:t>
            </a:r>
            <a:r>
              <a:rPr lang="pt-BR" b="1" dirty="0" err="1" smtClean="0">
                <a:cs typeface="Times New Roman" pitchFamily="18" charset="0"/>
              </a:rPr>
              <a:t>Drª</a:t>
            </a:r>
            <a:r>
              <a:rPr lang="pt-BR" b="1" dirty="0" smtClean="0">
                <a:cs typeface="Times New Roman" pitchFamily="18" charset="0"/>
              </a:rPr>
              <a:t> XXX não olha direito as crianças no quarto, tem que ir no balcão , horrível o atendimento.</a:t>
            </a:r>
          </a:p>
          <a:p>
            <a:endParaRPr lang="pt-BR" b="1" dirty="0" smtClean="0">
              <a:cs typeface="Times New Roman" pitchFamily="18" charset="0"/>
            </a:endParaRPr>
          </a:p>
          <a:p>
            <a:endParaRPr lang="pt-BR" b="1" dirty="0" smtClean="0">
              <a:cs typeface="Times New Roman" pitchFamily="18" charset="0"/>
            </a:endParaRPr>
          </a:p>
          <a:p>
            <a:endParaRPr lang="pt-BR" b="1" dirty="0" smtClean="0">
              <a:cs typeface="Times New Roman" pitchFamily="18" charset="0"/>
            </a:endParaRPr>
          </a:p>
          <a:p>
            <a:endParaRPr lang="pt-BR" b="1" dirty="0" smtClean="0">
              <a:cs typeface="Times New Roman" pitchFamily="18" charset="0"/>
            </a:endParaRPr>
          </a:p>
          <a:p>
            <a:r>
              <a:rPr lang="pt-BR" sz="2000" dirty="0" smtClean="0">
                <a:latin typeface="Franklin Gothic Book" pitchFamily="34" charset="0"/>
                <a:cs typeface="Times New Roman" pitchFamily="18" charset="0"/>
              </a:rPr>
              <a:t>. </a:t>
            </a:r>
          </a:p>
          <a:p>
            <a:endParaRPr lang="pt-B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pt-B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pt-B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pt-BR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5720" y="285728"/>
            <a:ext cx="8058180" cy="4394749"/>
          </a:xfrm>
        </p:spPr>
        <p:txBody>
          <a:bodyPr/>
          <a:lstStyle/>
          <a:p>
            <a:endParaRPr lang="pt-BR" dirty="0" smtClean="0"/>
          </a:p>
          <a:p>
            <a:r>
              <a:rPr lang="pt-BR" dirty="0" smtClean="0"/>
              <a:t>“ </a:t>
            </a:r>
            <a:r>
              <a:rPr lang="pt-BR" sz="1800" dirty="0" smtClean="0"/>
              <a:t>Dia 28/07/2018 foi encontrado cabelo no meio da </a:t>
            </a:r>
            <a:r>
              <a:rPr lang="pt-BR" sz="1800" dirty="0" err="1" smtClean="0"/>
              <a:t>almondega</a:t>
            </a:r>
            <a:r>
              <a:rPr lang="pt-BR" sz="1800" dirty="0" smtClean="0"/>
              <a:t>, quando fomos </a:t>
            </a:r>
          </a:p>
          <a:p>
            <a:r>
              <a:rPr lang="pt-BR" sz="1800" dirty="0" smtClean="0"/>
              <a:t>reclamar para a moça.”Paciente: XXXX</a:t>
            </a:r>
          </a:p>
          <a:p>
            <a:endParaRPr lang="pt-BR" sz="1800" dirty="0" smtClean="0"/>
          </a:p>
          <a:p>
            <a:r>
              <a:rPr lang="pt-BR" sz="1800" dirty="0" smtClean="0"/>
              <a:t>“A comida do dia 28/07 tinha cabelo na comida da janta e o nosso banheiro não </a:t>
            </a:r>
          </a:p>
          <a:p>
            <a:r>
              <a:rPr lang="pt-BR" sz="1800" dirty="0" smtClean="0"/>
              <a:t>foi limpo no dia 29/07 e nem o quarto” Paciente: </a:t>
            </a:r>
            <a:r>
              <a:rPr lang="pt-BR" sz="1800" dirty="0" err="1" smtClean="0"/>
              <a:t>xxxxxxxx</a:t>
            </a:r>
            <a:endParaRPr lang="pt-BR" sz="1800" dirty="0" smtClean="0"/>
          </a:p>
          <a:p>
            <a:endParaRPr lang="pt-BR" sz="1800" dirty="0" smtClean="0"/>
          </a:p>
          <a:p>
            <a:r>
              <a:rPr lang="pt-BR" sz="1800" dirty="0" smtClean="0"/>
              <a:t>“Porque não servem salada???” Paciente: </a:t>
            </a:r>
            <a:r>
              <a:rPr lang="pt-BR" sz="1800" dirty="0" err="1" smtClean="0"/>
              <a:t>xxxxxxxxx</a:t>
            </a:r>
            <a:endParaRPr lang="pt-BR" sz="1800" dirty="0" smtClean="0"/>
          </a:p>
          <a:p>
            <a:endParaRPr lang="pt-BR" sz="1800" dirty="0" smtClean="0"/>
          </a:p>
          <a:p>
            <a:endParaRPr lang="pt-BR" sz="1800" dirty="0" smtClean="0"/>
          </a:p>
          <a:p>
            <a:endParaRPr lang="pt-BR" sz="1800" dirty="0" smtClean="0"/>
          </a:p>
          <a:p>
            <a:endParaRPr lang="pt-B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5720" y="0"/>
            <a:ext cx="8501122" cy="834368"/>
          </a:xfrm>
        </p:spPr>
        <p:txBody>
          <a:bodyPr/>
          <a:lstStyle/>
          <a:p>
            <a:pPr algn="ctr"/>
            <a:r>
              <a:rPr lang="pt-BR" b="1" u="sng" dirty="0" smtClean="0"/>
              <a:t/>
            </a:r>
            <a:br>
              <a:rPr lang="pt-BR" b="1" u="sng" dirty="0" smtClean="0"/>
            </a:br>
            <a:r>
              <a:rPr lang="pt-BR" sz="2000" b="1" u="sng" dirty="0" smtClean="0">
                <a:latin typeface="+mn-lt"/>
                <a:cs typeface="Times New Roman" pitchFamily="18" charset="0"/>
              </a:rPr>
              <a:t>ELOGIOS DE PACIENTES REFERENTES AO MÊS DE </a:t>
            </a:r>
            <a:r>
              <a:rPr lang="pt-BR" sz="2000" b="1" u="sng" dirty="0" err="1" smtClean="0">
                <a:latin typeface="+mn-lt"/>
                <a:cs typeface="Times New Roman" pitchFamily="18" charset="0"/>
              </a:rPr>
              <a:t>JUlHO</a:t>
            </a:r>
            <a:r>
              <a:rPr lang="pt-BR" sz="2000" b="1" u="sng" dirty="0" smtClean="0">
                <a:latin typeface="+mn-lt"/>
                <a:cs typeface="Times New Roman" pitchFamily="18" charset="0"/>
              </a:rPr>
              <a:t> </a:t>
            </a:r>
            <a:r>
              <a:rPr lang="pt-BR" sz="2000" b="1" u="sng" dirty="0" smtClean="0">
                <a:latin typeface="+mn-lt"/>
                <a:cs typeface="Times New Roman" pitchFamily="18" charset="0"/>
              </a:rPr>
              <a:t>2018</a:t>
            </a:r>
            <a:r>
              <a:rPr lang="pt-BR" b="1" dirty="0" smtClean="0">
                <a:latin typeface="+mn-lt"/>
              </a:rPr>
              <a:t/>
            </a:r>
            <a:br>
              <a:rPr lang="pt-BR" b="1" dirty="0" smtClean="0">
                <a:latin typeface="+mn-lt"/>
              </a:rPr>
            </a:br>
            <a:endParaRPr lang="pt-BR" b="1" dirty="0"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642918"/>
            <a:ext cx="8786874" cy="4572032"/>
          </a:xfrm>
        </p:spPr>
        <p:txBody>
          <a:bodyPr>
            <a:normAutofit/>
          </a:bodyPr>
          <a:lstStyle/>
          <a:p>
            <a:endParaRPr lang="pt-BR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pt-BR" sz="1800" dirty="0" smtClean="0">
                <a:cs typeface="Times New Roman" pitchFamily="18" charset="0"/>
              </a:rPr>
              <a:t>“ A  enfermeira Alessandra é um anjo” Paciente: </a:t>
            </a:r>
            <a:r>
              <a:rPr lang="pt-BR" sz="1800" dirty="0" err="1" smtClean="0">
                <a:cs typeface="Times New Roman" pitchFamily="18" charset="0"/>
              </a:rPr>
              <a:t>xxxx</a:t>
            </a:r>
            <a:endParaRPr lang="pt-BR" sz="1800" dirty="0" smtClean="0">
              <a:cs typeface="Times New Roman" pitchFamily="18" charset="0"/>
            </a:endParaRPr>
          </a:p>
          <a:p>
            <a:endParaRPr lang="pt-BR" sz="1800" dirty="0" smtClean="0">
              <a:cs typeface="Times New Roman" pitchFamily="18" charset="0"/>
            </a:endParaRPr>
          </a:p>
          <a:p>
            <a:r>
              <a:rPr lang="pt-BR" sz="1800" dirty="0" smtClean="0">
                <a:cs typeface="Times New Roman" pitchFamily="18" charset="0"/>
              </a:rPr>
              <a:t>“Enfermeira Suzi a melhor enfermeira, atenciosa e dedicada, se todas fossem</a:t>
            </a:r>
          </a:p>
          <a:p>
            <a:r>
              <a:rPr lang="pt-BR" sz="1800" dirty="0" smtClean="0">
                <a:cs typeface="Times New Roman" pitchFamily="18" charset="0"/>
              </a:rPr>
              <a:t> assim seria perfeito, um amor de pessoa. Cláudia um anjo, um amor, super </a:t>
            </a:r>
          </a:p>
          <a:p>
            <a:r>
              <a:rPr lang="pt-BR" sz="1800" dirty="0" smtClean="0">
                <a:cs typeface="Times New Roman" pitchFamily="18" charset="0"/>
              </a:rPr>
              <a:t>atenciosa, amorosa, simples , </a:t>
            </a:r>
            <a:r>
              <a:rPr lang="pt-BR" sz="1800" dirty="0" err="1" smtClean="0">
                <a:cs typeface="Times New Roman" pitchFamily="18" charset="0"/>
              </a:rPr>
              <a:t>dorei</a:t>
            </a:r>
            <a:r>
              <a:rPr lang="pt-BR" sz="1800" dirty="0" smtClean="0">
                <a:cs typeface="Times New Roman" pitchFamily="18" charset="0"/>
              </a:rPr>
              <a:t> o atendimento. Enfermeira </a:t>
            </a:r>
            <a:r>
              <a:rPr lang="pt-BR" sz="1800" dirty="0" err="1" smtClean="0">
                <a:cs typeface="Times New Roman" pitchFamily="18" charset="0"/>
              </a:rPr>
              <a:t>Suelen</a:t>
            </a:r>
            <a:r>
              <a:rPr lang="pt-BR" sz="1800" dirty="0" smtClean="0">
                <a:cs typeface="Times New Roman" pitchFamily="18" charset="0"/>
              </a:rPr>
              <a:t> ótima </a:t>
            </a:r>
          </a:p>
          <a:p>
            <a:r>
              <a:rPr lang="pt-BR" sz="1800" dirty="0" smtClean="0">
                <a:cs typeface="Times New Roman" pitchFamily="18" charset="0"/>
              </a:rPr>
              <a:t>Profissional, responsável e atenciosa. Enfermeira Renata um amor de </a:t>
            </a:r>
          </a:p>
          <a:p>
            <a:r>
              <a:rPr lang="pt-BR" sz="1800" dirty="0" smtClean="0">
                <a:cs typeface="Times New Roman" pitchFamily="18" charset="0"/>
              </a:rPr>
              <a:t>pessoa, um doce super atenciosa, muito atenciosa. </a:t>
            </a:r>
            <a:r>
              <a:rPr lang="pt-BR" sz="1800" dirty="0" err="1" smtClean="0">
                <a:cs typeface="Times New Roman" pitchFamily="18" charset="0"/>
              </a:rPr>
              <a:t>Dr</a:t>
            </a:r>
            <a:r>
              <a:rPr lang="pt-BR" sz="1800" dirty="0" smtClean="0">
                <a:cs typeface="Times New Roman" pitchFamily="18" charset="0"/>
              </a:rPr>
              <a:t> </a:t>
            </a:r>
            <a:r>
              <a:rPr lang="pt-BR" sz="1800" dirty="0" err="1" smtClean="0">
                <a:cs typeface="Times New Roman" pitchFamily="18" charset="0"/>
              </a:rPr>
              <a:t>Rosenbal</a:t>
            </a:r>
            <a:r>
              <a:rPr lang="pt-BR" sz="1800" dirty="0" smtClean="0">
                <a:cs typeface="Times New Roman" pitchFamily="18" charset="0"/>
              </a:rPr>
              <a:t> simplesmente </a:t>
            </a:r>
          </a:p>
          <a:p>
            <a:r>
              <a:rPr lang="pt-BR" sz="1800" dirty="0" smtClean="0">
                <a:cs typeface="Times New Roman" pitchFamily="18" charset="0"/>
              </a:rPr>
              <a:t>Perfeito, o melhor. Avaliação do dia 31/07</a:t>
            </a:r>
          </a:p>
          <a:p>
            <a:endParaRPr lang="pt-B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pt-B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pt-B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84976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39017"/>
            <a:ext cx="1890713" cy="124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1893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5720" y="214290"/>
            <a:ext cx="8501122" cy="4466187"/>
          </a:xfrm>
        </p:spPr>
        <p:txBody>
          <a:bodyPr>
            <a:normAutofit/>
          </a:bodyPr>
          <a:lstStyle/>
          <a:p>
            <a:endParaRPr lang="pt-BR" dirty="0" smtClean="0"/>
          </a:p>
          <a:p>
            <a:r>
              <a:rPr lang="pt-BR" sz="1800" dirty="0" smtClean="0"/>
              <a:t>“ A melhor do mundo enfermeira Suzi da noite do dia 30/07. A </a:t>
            </a:r>
            <a:r>
              <a:rPr lang="pt-BR" sz="1800" dirty="0" err="1" smtClean="0"/>
              <a:t>Claúdia</a:t>
            </a:r>
            <a:r>
              <a:rPr lang="pt-BR" sz="1800" dirty="0" smtClean="0"/>
              <a:t> a moça do </a:t>
            </a:r>
          </a:p>
          <a:p>
            <a:r>
              <a:rPr lang="pt-BR" sz="1800" dirty="0" smtClean="0"/>
              <a:t>papel , a Renata a melhor do dia 31/07 da manhã, um amorzinho. As meninas da </a:t>
            </a:r>
          </a:p>
          <a:p>
            <a:r>
              <a:rPr lang="pt-BR" sz="1800" dirty="0" smtClean="0"/>
              <a:t>cozinha também uns amores. </a:t>
            </a:r>
            <a:r>
              <a:rPr lang="pt-BR" sz="1800" dirty="0" err="1" smtClean="0"/>
              <a:t>Dr</a:t>
            </a:r>
            <a:r>
              <a:rPr lang="pt-BR" sz="1800" dirty="0" smtClean="0"/>
              <a:t> Luiz </a:t>
            </a:r>
            <a:r>
              <a:rPr lang="pt-BR" sz="1800" dirty="0" err="1" smtClean="0"/>
              <a:t>Rosembal</a:t>
            </a:r>
            <a:r>
              <a:rPr lang="pt-BR" sz="1800" dirty="0" smtClean="0"/>
              <a:t> o melhor médico”.  Anônimo</a:t>
            </a:r>
          </a:p>
          <a:p>
            <a:endParaRPr lang="pt-BR" dirty="0" smtClean="0"/>
          </a:p>
          <a:p>
            <a:r>
              <a:rPr lang="pt-BR" sz="1800" dirty="0" smtClean="0"/>
              <a:t>“Parabéns meninas da limpeza!!!! Nota 100000</a:t>
            </a:r>
            <a:r>
              <a:rPr lang="pt-BR" sz="1800" dirty="0" smtClean="0"/>
              <a:t>” Anônimo</a:t>
            </a:r>
            <a:endParaRPr lang="pt-BR" sz="1800" dirty="0" smtClean="0"/>
          </a:p>
          <a:p>
            <a:endParaRPr lang="pt-BR" dirty="0" smtClean="0"/>
          </a:p>
          <a:p>
            <a:r>
              <a:rPr lang="pt-BR" sz="1800" dirty="0" smtClean="0">
                <a:cs typeface="Times New Roman" pitchFamily="18" charset="0"/>
              </a:rPr>
              <a:t>“É a segunda vez que venho aqui e mais uma vez fui bem atendida. Fiquei na </a:t>
            </a:r>
          </a:p>
          <a:p>
            <a:r>
              <a:rPr lang="pt-BR" sz="1800" dirty="0" err="1" smtClean="0">
                <a:cs typeface="Times New Roman" pitchFamily="18" charset="0"/>
              </a:rPr>
              <a:t>U.T.</a:t>
            </a:r>
            <a:r>
              <a:rPr lang="pt-BR" sz="1800" dirty="0" smtClean="0">
                <a:cs typeface="Times New Roman" pitchFamily="18" charset="0"/>
              </a:rPr>
              <a:t>I 5 dias e dois dias no quarto. Parabéns.”  Paciente: </a:t>
            </a:r>
            <a:r>
              <a:rPr lang="pt-BR" sz="1800" dirty="0" err="1" smtClean="0">
                <a:cs typeface="Times New Roman" pitchFamily="18" charset="0"/>
              </a:rPr>
              <a:t>xxxxxx</a:t>
            </a:r>
            <a:endParaRPr lang="pt-BR" sz="1800" dirty="0" smtClean="0">
              <a:cs typeface="Times New Roman" pitchFamily="18" charset="0"/>
            </a:endParaRPr>
          </a:p>
          <a:p>
            <a:endParaRPr lang="pt-B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1800" u="sng" dirty="0" smtClean="0"/>
              <a:t>CONCLUSÃO</a:t>
            </a:r>
            <a:endParaRPr lang="pt-BR" sz="1800" u="sng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158" y="1100629"/>
            <a:ext cx="7986742" cy="2685562"/>
          </a:xfrm>
        </p:spPr>
        <p:txBody>
          <a:bodyPr/>
          <a:lstStyle/>
          <a:p>
            <a:r>
              <a:rPr lang="pt-BR" sz="1800" dirty="0" smtClean="0"/>
              <a:t>                O Hospital Regional tem por objetivo atender toda população com humanização, respeito e dedicação, sabendo que a melhoria é necessária. Desta forma, buscamos a cada dia nos envolver com as equipes para o desenvolvimento no contexto de motivação e comprometimento com a profissão e usuário.  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5786" y="214290"/>
            <a:ext cx="7520940" cy="548640"/>
          </a:xfrm>
        </p:spPr>
        <p:txBody>
          <a:bodyPr/>
          <a:lstStyle/>
          <a:p>
            <a:pPr algn="ctr"/>
            <a:r>
              <a:rPr lang="pt-BR" b="1" dirty="0" smtClean="0"/>
              <a:t>Ouvidoria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857232"/>
            <a:ext cx="8715436" cy="4214842"/>
          </a:xfrm>
        </p:spPr>
        <p:txBody>
          <a:bodyPr>
            <a:normAutofit/>
          </a:bodyPr>
          <a:lstStyle/>
          <a:p>
            <a:r>
              <a:rPr lang="pt-BR" dirty="0" smtClean="0"/>
              <a:t>A ouvidoria do Hospital Regional tem por objetivo, receber as reclamações/sugestões, analisar e dar um parecer ao usuário/e ou colaborador que realizou a manifestação dentro da nossa Unidade Hospitalar. </a:t>
            </a:r>
          </a:p>
          <a:p>
            <a:r>
              <a:rPr lang="pt-BR" dirty="0" smtClean="0"/>
              <a:t>Todas as manifestações pertinentes à Ouvidoria são registradas em um formulário especifico de cada setor e desta forma recolhido nos primeiros dias do mês, onde é realizada a contagem e apresentada em tabela.</a:t>
            </a:r>
          </a:p>
          <a:p>
            <a:r>
              <a:rPr lang="pt-BR" dirty="0" smtClean="0"/>
              <a:t>Reclamações relatadas por escrito são lidas e encaminhadas por meio de comunicado interno, para os responsáveis dos setores, que tem um prazo de no máximo 04 (quatro) dias para apresentarem uma resolução. Posteriormente é repassado para o usuário as medidas tomadas, desta forma dando devolução às reclamações.</a:t>
            </a:r>
          </a:p>
          <a:p>
            <a:r>
              <a:rPr lang="pt-BR" dirty="0" smtClean="0"/>
              <a:t>Reclamações relatadas por escrito que necessitam de parecer Administrativo, são repassados diretamente para a direção que analisa e posteriormente são direcionadas para o setor Jurídico do hospital para adotar de medidas cabíveis.</a:t>
            </a:r>
          </a:p>
          <a:p>
            <a:r>
              <a:rPr lang="pt-BR" dirty="0" smtClean="0"/>
              <a:t>Acerca dos elogios é apresentado no mural do refeitório no intuído de divulgação.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633"/>
            <a:ext cx="8496944" cy="6503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340476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5" name="Gráfico 124"/>
          <p:cNvGraphicFramePr/>
          <p:nvPr/>
        </p:nvGraphicFramePr>
        <p:xfrm>
          <a:off x="428596" y="1142984"/>
          <a:ext cx="3929090" cy="2000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6" name="CaixaDeTexto 125"/>
          <p:cNvSpPr txBox="1"/>
          <p:nvPr/>
        </p:nvSpPr>
        <p:spPr>
          <a:xfrm>
            <a:off x="357158" y="500042"/>
            <a:ext cx="85011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PLANILHA DE USUARIOS E FUNCIÓNÁRIOS QUE SE MANISFESTARAM NAS URNAS</a:t>
            </a:r>
            <a:endParaRPr lang="pt-BR" dirty="0" smtClean="0"/>
          </a:p>
          <a:p>
            <a:pPr algn="ctr"/>
            <a:r>
              <a:rPr lang="pt-BR" b="1" dirty="0" smtClean="0"/>
              <a:t>MÊS DE JULHO</a:t>
            </a:r>
            <a:endParaRPr lang="pt-BR" dirty="0" smtClean="0"/>
          </a:p>
          <a:p>
            <a:endParaRPr lang="pt-BR" dirty="0"/>
          </a:p>
        </p:txBody>
      </p:sp>
      <p:sp>
        <p:nvSpPr>
          <p:cNvPr id="127" name="CaixaDeTexto 126"/>
          <p:cNvSpPr txBox="1"/>
          <p:nvPr/>
        </p:nvSpPr>
        <p:spPr>
          <a:xfrm>
            <a:off x="3571868" y="2857496"/>
            <a:ext cx="50006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Valores totais: </a:t>
            </a:r>
            <a:r>
              <a:rPr lang="pt-BR" dirty="0" smtClean="0"/>
              <a:t>77 manifestações recebidas</a:t>
            </a:r>
          </a:p>
          <a:p>
            <a:r>
              <a:rPr lang="pt-BR" b="1" dirty="0" smtClean="0"/>
              <a:t>Internações: </a:t>
            </a:r>
            <a:r>
              <a:rPr lang="pt-BR" dirty="0" smtClean="0"/>
              <a:t>60 manifestações recebidas</a:t>
            </a:r>
          </a:p>
          <a:p>
            <a:r>
              <a:rPr lang="pt-BR" b="1" dirty="0" smtClean="0"/>
              <a:t>Pronto-Socorro:</a:t>
            </a:r>
            <a:r>
              <a:rPr lang="pt-BR" dirty="0" smtClean="0"/>
              <a:t> 05 manifestações recebidas</a:t>
            </a:r>
          </a:p>
          <a:p>
            <a:r>
              <a:rPr lang="pt-BR" b="1" dirty="0" smtClean="0"/>
              <a:t>Colaboradores: </a:t>
            </a:r>
            <a:r>
              <a:rPr lang="pt-BR" dirty="0" smtClean="0"/>
              <a:t>12</a:t>
            </a:r>
            <a:r>
              <a:rPr lang="pt-BR" b="1" dirty="0" smtClean="0"/>
              <a:t> </a:t>
            </a:r>
            <a:r>
              <a:rPr lang="pt-BR" dirty="0" smtClean="0"/>
              <a:t>manifestação recebida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481564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i="1" u="sng" dirty="0" smtClean="0"/>
              <a:t>PRONTO SOCORRO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AVALIAÇÃO DO USUÁRIO- ATENDIMENTO GERAL SETOR PRONTO SOCORRO</a:t>
            </a:r>
          </a:p>
          <a:p>
            <a:r>
              <a:rPr lang="pt-BR" dirty="0" smtClean="0"/>
              <a:t>RECEPÇÃO E SERVIÇO DE SEGURANÇA</a:t>
            </a:r>
          </a:p>
        </p:txBody>
      </p:sp>
      <p:graphicFrame>
        <p:nvGraphicFramePr>
          <p:cNvPr id="4" name="Gráfico 3"/>
          <p:cNvGraphicFramePr/>
          <p:nvPr/>
        </p:nvGraphicFramePr>
        <p:xfrm>
          <a:off x="0" y="1857364"/>
          <a:ext cx="3181350" cy="205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3357554" y="1857364"/>
            <a:ext cx="450059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ÓTIMO:</a:t>
            </a:r>
            <a:r>
              <a:rPr lang="pt-BR" dirty="0" smtClean="0"/>
              <a:t>  04</a:t>
            </a:r>
            <a:r>
              <a:rPr lang="pt-BR" b="1" dirty="0" smtClean="0"/>
              <a:t> </a:t>
            </a:r>
            <a:r>
              <a:rPr lang="pt-BR" dirty="0" smtClean="0"/>
              <a:t>manifestações recebidas</a:t>
            </a:r>
          </a:p>
          <a:p>
            <a:r>
              <a:rPr lang="pt-BR" b="1" dirty="0" smtClean="0"/>
              <a:t>BOM</a:t>
            </a:r>
            <a:r>
              <a:rPr lang="pt-BR" dirty="0" smtClean="0"/>
              <a:t>: 02 manifestações recebidas</a:t>
            </a:r>
          </a:p>
          <a:p>
            <a:r>
              <a:rPr lang="pt-BR" b="1" dirty="0" smtClean="0"/>
              <a:t>REGULAR: </a:t>
            </a:r>
            <a:r>
              <a:rPr lang="pt-BR" dirty="0" smtClean="0"/>
              <a:t>04 manifestações recebidas</a:t>
            </a:r>
            <a:r>
              <a:rPr lang="pt-BR" b="1" dirty="0" smtClean="0"/>
              <a:t>	</a:t>
            </a:r>
            <a:endParaRPr lang="pt-BR" dirty="0" smtClean="0"/>
          </a:p>
          <a:p>
            <a:r>
              <a:rPr lang="pt-BR" b="1" dirty="0" smtClean="0"/>
              <a:t>RUIM: </a:t>
            </a:r>
            <a:r>
              <a:rPr lang="pt-BR" dirty="0" smtClean="0"/>
              <a:t>00 manifestações recebidas</a:t>
            </a:r>
          </a:p>
          <a:p>
            <a:r>
              <a:rPr lang="pt-BR" b="1" dirty="0" smtClean="0"/>
              <a:t>NÃO RESP</a:t>
            </a:r>
            <a:r>
              <a:rPr lang="pt-BR" dirty="0" smtClean="0"/>
              <a:t>. 00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1472" y="365760"/>
            <a:ext cx="8143932" cy="777224"/>
          </a:xfrm>
        </p:spPr>
        <p:txBody>
          <a:bodyPr/>
          <a:lstStyle/>
          <a:p>
            <a:pPr algn="ctr"/>
            <a:r>
              <a:rPr lang="pt-BR" sz="2000" b="1" smtClean="0"/>
              <a:t>AVALIAÇÃO DO ATENDIMENTO NO PRONTO-SOCORRO: CLASSIFICAÇÃO DE RISCO, EQUIPE MÉDICA, EQUIPE DE ENFERMAGEM.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214282" y="1214422"/>
          <a:ext cx="3821113" cy="2322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4643438" y="2071678"/>
            <a:ext cx="40719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ÓTIMO: </a:t>
            </a:r>
            <a:r>
              <a:rPr lang="pt-BR" dirty="0" smtClean="0"/>
              <a:t>07manifestações recebidas</a:t>
            </a:r>
          </a:p>
          <a:p>
            <a:r>
              <a:rPr lang="pt-BR" b="1" dirty="0" smtClean="0"/>
              <a:t>BOM</a:t>
            </a:r>
            <a:r>
              <a:rPr lang="pt-BR" dirty="0" smtClean="0"/>
              <a:t>: 06 manifestações recebidas</a:t>
            </a:r>
          </a:p>
          <a:p>
            <a:r>
              <a:rPr lang="pt-BR" b="1" dirty="0" smtClean="0"/>
              <a:t>REGULAR:  </a:t>
            </a:r>
            <a:r>
              <a:rPr lang="pt-BR" dirty="0" smtClean="0"/>
              <a:t>03 manifestação recebida</a:t>
            </a:r>
          </a:p>
          <a:p>
            <a:r>
              <a:rPr lang="pt-BR" b="1" dirty="0" smtClean="0"/>
              <a:t>RUIM</a:t>
            </a:r>
            <a:r>
              <a:rPr lang="pt-BR" dirty="0" smtClean="0"/>
              <a:t>: 04 manifestações recebidas</a:t>
            </a:r>
          </a:p>
          <a:p>
            <a:r>
              <a:rPr lang="pt-BR" b="1" dirty="0" smtClean="0"/>
              <a:t>NÃO RESP: </a:t>
            </a:r>
            <a:r>
              <a:rPr lang="pt-BR" dirty="0" smtClean="0"/>
              <a:t>00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2000" b="1" dirty="0" smtClean="0"/>
              <a:t>AVALIAÇÃO DO ATENDIMENTO DOS SERVIÇOS COMPLEMENTARES: RAIO X, ORTOPEDIA, ULTRASSOM, LABORATÓRIO.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0" y="1142984"/>
          <a:ext cx="4249741" cy="2536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4572000" y="2143116"/>
            <a:ext cx="37147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ÓTIMO: </a:t>
            </a:r>
            <a:r>
              <a:rPr lang="pt-BR" b="1" dirty="0" smtClean="0"/>
              <a:t> </a:t>
            </a:r>
            <a:r>
              <a:rPr lang="pt-BR" dirty="0" smtClean="0"/>
              <a:t>06</a:t>
            </a:r>
            <a:r>
              <a:rPr lang="pt-BR" dirty="0" smtClean="0"/>
              <a:t> </a:t>
            </a:r>
            <a:r>
              <a:rPr lang="pt-BR" dirty="0" smtClean="0"/>
              <a:t>manifestações recebidas</a:t>
            </a:r>
          </a:p>
          <a:p>
            <a:r>
              <a:rPr lang="pt-BR" b="1" dirty="0" smtClean="0"/>
              <a:t>BOM: </a:t>
            </a:r>
            <a:r>
              <a:rPr lang="pt-BR" dirty="0" smtClean="0"/>
              <a:t>01 Manifestação recebida</a:t>
            </a:r>
            <a:endParaRPr lang="pt-BR" dirty="0" smtClean="0"/>
          </a:p>
          <a:p>
            <a:r>
              <a:rPr lang="pt-BR" b="1" dirty="0" smtClean="0"/>
              <a:t>REGULAR: 0</a:t>
            </a:r>
            <a:r>
              <a:rPr lang="pt-BR" dirty="0" smtClean="0"/>
              <a:t>4 </a:t>
            </a:r>
            <a:r>
              <a:rPr lang="pt-BR" dirty="0" smtClean="0"/>
              <a:t>manifestações </a:t>
            </a:r>
            <a:r>
              <a:rPr lang="pt-BR" dirty="0" smtClean="0"/>
              <a:t>recebidas</a:t>
            </a:r>
          </a:p>
          <a:p>
            <a:r>
              <a:rPr lang="pt-BR" b="1" dirty="0" smtClean="0"/>
              <a:t>RUIM: </a:t>
            </a:r>
            <a:r>
              <a:rPr lang="pt-BR" dirty="0" smtClean="0"/>
              <a:t>00 </a:t>
            </a:r>
            <a:r>
              <a:rPr lang="pt-BR" dirty="0" smtClean="0"/>
              <a:t>manifestações recebidas</a:t>
            </a:r>
          </a:p>
          <a:p>
            <a:r>
              <a:rPr lang="pt-BR" b="1" dirty="0" smtClean="0"/>
              <a:t>NÃO RESP.: </a:t>
            </a:r>
            <a:r>
              <a:rPr lang="pt-BR" dirty="0" smtClean="0"/>
              <a:t>09</a:t>
            </a:r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365760"/>
            <a:ext cx="8286808" cy="848662"/>
          </a:xfrm>
        </p:spPr>
        <p:txBody>
          <a:bodyPr/>
          <a:lstStyle/>
          <a:p>
            <a:pPr algn="ctr"/>
            <a:r>
              <a:rPr lang="pt-BR" sz="2000" b="1" dirty="0" smtClean="0"/>
              <a:t>AVALIAÇÃO DA QUALIDADE DAS INSTALAÇÕES, ORGANIZAÇÃO, HIGIENIZAÇÃO, LIMPEZA, ACOMODAÇÃO OFERECIDA. </a:t>
            </a:r>
            <a:endParaRPr lang="pt-BR" sz="20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4786314" y="2143116"/>
            <a:ext cx="40005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ÓTIMO:</a:t>
            </a:r>
            <a:r>
              <a:rPr lang="pt-BR" dirty="0" smtClean="0"/>
              <a:t> </a:t>
            </a:r>
            <a:r>
              <a:rPr lang="pt-BR" dirty="0" smtClean="0"/>
              <a:t>09 </a:t>
            </a:r>
            <a:r>
              <a:rPr lang="pt-BR" dirty="0" smtClean="0"/>
              <a:t>manifestações recebidas</a:t>
            </a:r>
          </a:p>
          <a:p>
            <a:r>
              <a:rPr lang="pt-BR" b="1" dirty="0" smtClean="0"/>
              <a:t>BOM: </a:t>
            </a:r>
            <a:r>
              <a:rPr lang="pt-BR" dirty="0" smtClean="0"/>
              <a:t> </a:t>
            </a:r>
            <a:r>
              <a:rPr lang="pt-BR" dirty="0" smtClean="0"/>
              <a:t>00 manifestações </a:t>
            </a:r>
            <a:r>
              <a:rPr lang="pt-BR" dirty="0" smtClean="0"/>
              <a:t>recebidas</a:t>
            </a:r>
          </a:p>
          <a:p>
            <a:r>
              <a:rPr lang="pt-BR" b="1" dirty="0" smtClean="0"/>
              <a:t>REGULAR: </a:t>
            </a:r>
            <a:r>
              <a:rPr lang="pt-BR" dirty="0" smtClean="0"/>
              <a:t>03</a:t>
            </a:r>
            <a:r>
              <a:rPr lang="pt-BR" b="1" dirty="0" smtClean="0"/>
              <a:t> </a:t>
            </a:r>
            <a:r>
              <a:rPr lang="pt-BR" dirty="0" smtClean="0"/>
              <a:t>manifestação recebida</a:t>
            </a:r>
          </a:p>
          <a:p>
            <a:r>
              <a:rPr lang="pt-BR" b="1" dirty="0" smtClean="0"/>
              <a:t>RUIM: </a:t>
            </a:r>
            <a:r>
              <a:rPr lang="pt-BR" dirty="0" smtClean="0"/>
              <a:t>00 </a:t>
            </a:r>
            <a:r>
              <a:rPr lang="pt-BR" dirty="0" smtClean="0"/>
              <a:t>manifestações recebidas</a:t>
            </a:r>
          </a:p>
          <a:p>
            <a:r>
              <a:rPr lang="pt-BR" b="1" dirty="0" smtClean="0"/>
              <a:t>NÃO RESP. : </a:t>
            </a:r>
            <a:r>
              <a:rPr lang="pt-BR" dirty="0" smtClean="0"/>
              <a:t>03</a:t>
            </a:r>
            <a:endParaRPr lang="pt-BR" dirty="0"/>
          </a:p>
        </p:txBody>
      </p:sp>
      <p:graphicFrame>
        <p:nvGraphicFramePr>
          <p:cNvPr id="9" name="Gráfico 8"/>
          <p:cNvGraphicFramePr/>
          <p:nvPr/>
        </p:nvGraphicFramePr>
        <p:xfrm>
          <a:off x="0" y="1428736"/>
          <a:ext cx="4286248" cy="27146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Ângulos">
  <a:themeElements>
    <a:clrScheme name="Aspect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Ângulo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Ângulo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674</TotalTime>
  <Words>1164</Words>
  <PresentationFormat>Apresentação na tela (4:3)</PresentationFormat>
  <Paragraphs>159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2" baseType="lpstr">
      <vt:lpstr>Ângulos</vt:lpstr>
      <vt:lpstr>RELATÓRIO DA OUVIDORIA- MÊS De julhO FUNSAU-NA 2018</vt:lpstr>
      <vt:lpstr>Slide 2</vt:lpstr>
      <vt:lpstr>Ouvidoria </vt:lpstr>
      <vt:lpstr>Slide 4</vt:lpstr>
      <vt:lpstr>Slide 5</vt:lpstr>
      <vt:lpstr>PRONTO SOCORRO</vt:lpstr>
      <vt:lpstr>AVALIAÇÃO DO ATENDIMENTO NO PRONTO-SOCORRO: CLASSIFICAÇÃO DE RISCO, EQUIPE MÉDICA, EQUIPE DE ENFERMAGEM.</vt:lpstr>
      <vt:lpstr>AVALIAÇÃO DO ATENDIMENTO DOS SERVIÇOS COMPLEMENTARES: RAIO X, ORTOPEDIA, ULTRASSOM, LABORATÓRIO.</vt:lpstr>
      <vt:lpstr>AVALIAÇÃO DA QUALIDADE DAS INSTALAÇÕES, ORGANIZAÇÃO, HIGIENIZAÇÃO, LIMPEZA, ACOMODAÇÃO OFERECIDA. </vt:lpstr>
      <vt:lpstr>PERFIL DOS MANIFESTANTES PRONTO SOCORRO</vt:lpstr>
      <vt:lpstr>INTERNAÇÕES AVALIAÇÃO DAS INTERNAÇÕES: QUANDO A QUALIDADE DAS INSTALAÇÕES E DO ATENDIMENTO GERAL: INCLUI RECEPÇÃO, NUTRIÇÃO, ATENDIMENTO DA COPEIRA, INSTALAÇÕES, LIMPEZA, HORARIO DE VISITA. </vt:lpstr>
      <vt:lpstr>AVALIAÇÃO DA QUALIDADE NO ATENDIMENTO DA EQUIPE DE ATENÇÃO A SAÚDE: INCLUI EQUIPE DE ENFERMAGEM, EQUIPE MÉDICA, EQUIPE FISIOTERAPEUTA, ASSISTENTE SOCIAL, E NUTRICIONISTA.</vt:lpstr>
      <vt:lpstr>PERFIL DOS MANIFESTANTES </vt:lpstr>
      <vt:lpstr>RELATÓRIO DE MÊS DE JULHO/2018 DAS RECLAMAÇÕES/ ELOGIOS COLABORADORES  </vt:lpstr>
      <vt:lpstr>Slide 15</vt:lpstr>
      <vt:lpstr>Slide 16</vt:lpstr>
      <vt:lpstr>Slide 17</vt:lpstr>
      <vt:lpstr>Slide 18</vt:lpstr>
      <vt:lpstr> ELOGIOS DE PACIENTES REFERENTES AO MÊS DE JUlHO 2018 </vt:lpstr>
      <vt:lpstr>Slide 20</vt:lpstr>
      <vt:lpstr>CONCLUSÃO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RELATÓRIO DA OUVIDORIA- MÊS DE FEVEREIRO FUNSAU-NA 2018</dc:title>
  <cp:lastModifiedBy>Administrador</cp:lastModifiedBy>
  <cp:revision>130</cp:revision>
  <dcterms:modified xsi:type="dcterms:W3CDTF">2018-08-13T00:00:21Z</dcterms:modified>
</cp:coreProperties>
</file>