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0.20770744138772684</c:v>
                </c:pt>
                <c:pt idx="1">
                  <c:v>0.50821399169119241</c:v>
                </c:pt>
                <c:pt idx="2">
                  <c:v>0.24083664724559944</c:v>
                </c:pt>
                <c:pt idx="3">
                  <c:v>3.4000467846437572E-2</c:v>
                </c:pt>
                <c:pt idx="4">
                  <c:v>9.2414518290438348E-3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40872840"/>
        <c:axId val="24087715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896835.88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16308.22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408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0877152"/>
        <c:crosses val="autoZero"/>
        <c:auto val="1"/>
        <c:lblAlgn val="ctr"/>
        <c:lblOffset val="100"/>
        <c:noMultiLvlLbl val="0"/>
      </c:catAx>
      <c:valAx>
        <c:axId val="24087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08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0.29976548689814531</c:v>
                </c:pt>
                <c:pt idx="1">
                  <c:v>0.51644136416466679</c:v>
                </c:pt>
                <c:pt idx="2">
                  <c:v>0.18379314893718776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44019864"/>
        <c:axId val="24402064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518849.09</c:v>
                      </c:pt>
                      <c:pt idx="1">
                        <c:v>893882.53</c:v>
                      </c:pt>
                      <c:pt idx="2">
                        <c:v>318118.37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44019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4020648"/>
        <c:crosses val="autoZero"/>
        <c:auto val="1"/>
        <c:lblAlgn val="ctr"/>
        <c:lblOffset val="100"/>
        <c:noMultiLvlLbl val="0"/>
      </c:catAx>
      <c:valAx>
        <c:axId val="244020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4019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R$ 1.764.681,60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R$ 44.391,28</a:t>
          </a: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R$ 1.730.849,99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36FD-5F30-467D-BB6E-5789A1CB8C7E}">
      <dsp:nvSpPr>
        <dsp:cNvPr id="0" name=""/>
        <dsp:cNvSpPr/>
      </dsp:nvSpPr>
      <dsp:spPr>
        <a:xfrm>
          <a:off x="0" y="0"/>
          <a:ext cx="5744652" cy="6214532"/>
        </a:xfrm>
        <a:prstGeom prst="triangle">
          <a:avLst/>
        </a:prstGeom>
        <a:solidFill>
          <a:srgbClr val="96EF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8F846-73FB-4A4A-B11A-DE20AA5D860A}">
      <dsp:nvSpPr>
        <dsp:cNvPr id="0" name=""/>
        <dsp:cNvSpPr/>
      </dsp:nvSpPr>
      <dsp:spPr>
        <a:xfrm>
          <a:off x="2849808" y="445639"/>
          <a:ext cx="9242899" cy="590256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220.000,00 - FNS TETO FEDERAL MAC</a:t>
          </a:r>
          <a:endParaRPr lang="pt-BR" sz="2400" b="1" kern="1200" dirty="0"/>
        </a:p>
      </dsp:txBody>
      <dsp:txXfrm>
        <a:off x="2878622" y="474453"/>
        <a:ext cx="9185271" cy="532628"/>
      </dsp:txXfrm>
    </dsp:sp>
    <dsp:sp modelId="{EC358B2B-7630-41EA-BB61-2FA18E5612FA}">
      <dsp:nvSpPr>
        <dsp:cNvPr id="0" name=""/>
        <dsp:cNvSpPr/>
      </dsp:nvSpPr>
      <dsp:spPr>
        <a:xfrm>
          <a:off x="2836518" y="1182168"/>
          <a:ext cx="9247585" cy="51510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146.537,50 - FNS TETO FEDERAL RUE</a:t>
          </a:r>
          <a:endParaRPr lang="pt-BR" sz="2400" b="1" kern="1200" dirty="0"/>
        </a:p>
      </dsp:txBody>
      <dsp:txXfrm>
        <a:off x="2861663" y="1207313"/>
        <a:ext cx="9197295" cy="464811"/>
      </dsp:txXfrm>
    </dsp:sp>
    <dsp:sp modelId="{51293DC7-BD28-4C02-A65D-C30B97AD80A5}">
      <dsp:nvSpPr>
        <dsp:cNvPr id="0" name=""/>
        <dsp:cNvSpPr/>
      </dsp:nvSpPr>
      <dsp:spPr>
        <a:xfrm>
          <a:off x="2812968" y="1809742"/>
          <a:ext cx="9289191" cy="556235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440.000,00 - SECRETARIA DE ESTADO DE SAÚDE MS – SES MS</a:t>
          </a:r>
          <a:endParaRPr lang="pt-BR" sz="2400" b="1" kern="1200" dirty="0"/>
        </a:p>
      </dsp:txBody>
      <dsp:txXfrm>
        <a:off x="2840121" y="1836895"/>
        <a:ext cx="9234885" cy="501929"/>
      </dsp:txXfrm>
    </dsp:sp>
    <dsp:sp modelId="{C08DF524-2389-41E9-B455-D28EA043A355}">
      <dsp:nvSpPr>
        <dsp:cNvPr id="0" name=""/>
        <dsp:cNvSpPr/>
      </dsp:nvSpPr>
      <dsp:spPr>
        <a:xfrm>
          <a:off x="2820542" y="2519536"/>
          <a:ext cx="9288666" cy="531828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426.000,00 - SECRETARIA DE ESTADO DE SAÚDE MS UTI – SES MS</a:t>
          </a:r>
          <a:endParaRPr lang="pt-BR" sz="2400" b="1" kern="1200" dirty="0"/>
        </a:p>
      </dsp:txBody>
      <dsp:txXfrm>
        <a:off x="2846504" y="2545498"/>
        <a:ext cx="9236742" cy="479904"/>
      </dsp:txXfrm>
    </dsp:sp>
    <dsp:sp modelId="{4F11B5AF-B776-4638-9376-0718FC3B0EE4}">
      <dsp:nvSpPr>
        <dsp:cNvPr id="0" name=""/>
        <dsp:cNvSpPr/>
      </dsp:nvSpPr>
      <dsp:spPr>
        <a:xfrm>
          <a:off x="2805414" y="3178305"/>
          <a:ext cx="9259542" cy="53765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30.835,88 - SECRETARIA ESTADO SAÚDE MS BATAYPORÃ–SES MS</a:t>
          </a:r>
          <a:endParaRPr lang="pt-BR" sz="2400" b="1" kern="1200" dirty="0"/>
        </a:p>
      </dsp:txBody>
      <dsp:txXfrm>
        <a:off x="2831660" y="3204551"/>
        <a:ext cx="9207050" cy="485159"/>
      </dsp:txXfrm>
    </dsp:sp>
    <dsp:sp modelId="{F765FBF7-FB95-4EBE-A8AC-9AE6EB35BA2D}">
      <dsp:nvSpPr>
        <dsp:cNvPr id="0" name=""/>
        <dsp:cNvSpPr/>
      </dsp:nvSpPr>
      <dsp:spPr>
        <a:xfrm>
          <a:off x="2806303" y="3859376"/>
          <a:ext cx="9280305" cy="538337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425.000,00 - FUNDO MUNICIPAL DE SAÚDE NOVA ANDRADINA MS</a:t>
          </a:r>
          <a:endParaRPr lang="pt-BR" sz="2400" b="1" kern="1200" dirty="0"/>
        </a:p>
      </dsp:txBody>
      <dsp:txXfrm>
        <a:off x="2832582" y="3885655"/>
        <a:ext cx="9227747" cy="485779"/>
      </dsp:txXfrm>
    </dsp:sp>
    <dsp:sp modelId="{8D1D330A-FCB2-4C7C-9062-B03BDA674C64}">
      <dsp:nvSpPr>
        <dsp:cNvPr id="0" name=""/>
        <dsp:cNvSpPr/>
      </dsp:nvSpPr>
      <dsp:spPr>
        <a:xfrm>
          <a:off x="2776149" y="4567658"/>
          <a:ext cx="9295291" cy="56076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60.000,00 - MUNICIPIOS MICRORREGIÃO NOVA ANDRADINA MS</a:t>
          </a:r>
          <a:endParaRPr lang="pt-BR" sz="2400" b="1" kern="1200" dirty="0"/>
        </a:p>
      </dsp:txBody>
      <dsp:txXfrm>
        <a:off x="2803523" y="4595032"/>
        <a:ext cx="9240543" cy="506013"/>
      </dsp:txXfrm>
    </dsp:sp>
    <dsp:sp modelId="{3ADF0568-12E3-46AB-AEAA-CBF9B24C52FA}">
      <dsp:nvSpPr>
        <dsp:cNvPr id="0" name=""/>
        <dsp:cNvSpPr/>
      </dsp:nvSpPr>
      <dsp:spPr>
        <a:xfrm>
          <a:off x="2781117" y="5320717"/>
          <a:ext cx="9304258" cy="543557"/>
        </a:xfrm>
        <a:prstGeom prst="roundRect">
          <a:avLst/>
        </a:prstGeom>
        <a:solidFill>
          <a:srgbClr val="00B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R$ </a:t>
          </a:r>
          <a:r>
            <a:rPr lang="pt-BR" sz="2400" b="1" kern="1200" dirty="0" smtClean="0"/>
            <a:t>1.748.373,38</a:t>
          </a:r>
          <a:r>
            <a:rPr lang="pt-BR" sz="2300" b="1" kern="1200" dirty="0" smtClean="0"/>
            <a:t> - TOTAL MENSAL DE REPASSES CONTRATUALIZADOS</a:t>
          </a:r>
          <a:endParaRPr lang="pt-BR" sz="2300" b="1" kern="1200" dirty="0"/>
        </a:p>
      </dsp:txBody>
      <dsp:txXfrm>
        <a:off x="2807651" y="5347251"/>
        <a:ext cx="9251190" cy="49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726807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78.222,89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61.671,76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706.403,57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2.078.835,72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315913"/>
              </p:ext>
            </p:extLst>
          </p:nvPr>
        </p:nvGraphicFramePr>
        <p:xfrm>
          <a:off x="1924050" y="2240974"/>
          <a:ext cx="8252460" cy="406014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379.719,92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38.156,18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405.940,54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4139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Trabalhista/Parcelamento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4.507,65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660.097,17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15.380,77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17.051,25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7.270,10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568.185,90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12.921,23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728.685,91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454.291,63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R$ 7.174.875,85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516803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</a:t>
                      </a:r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5.096.040,13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JULHO 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180/2017 -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746091"/>
              </p:ext>
            </p:extLst>
          </p:nvPr>
        </p:nvGraphicFramePr>
        <p:xfrm>
          <a:off x="745067" y="549479"/>
          <a:ext cx="10713155" cy="101301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12.962,59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21.907,29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9.521,40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44.391,28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065408"/>
              </p:ext>
            </p:extLst>
          </p:nvPr>
        </p:nvGraphicFramePr>
        <p:xfrm>
          <a:off x="745068" y="2020714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1.748.373,38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703729"/>
              </p:ext>
            </p:extLst>
          </p:nvPr>
        </p:nvGraphicFramePr>
        <p:xfrm>
          <a:off x="745067" y="4580467"/>
          <a:ext cx="10747022" cy="140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481,29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RECEITAS CIRURGIAS ELETIVAS FMS/NA</a:t>
                      </a:r>
                      <a:endParaRPr lang="pt-BR" sz="1400" dirty="0" smtClean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15.569,66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DEVOLUÇÃO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SALDO SUPR FUNDOS</a:t>
                      </a:r>
                      <a:endParaRPr lang="pt-BR" sz="1400" dirty="0" smtClean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102,27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AJUDA CUSTO EDITAL COMPRA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DOAÇÕES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VOLUNTÁRIAS PF / PJ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150,00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16.308,22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384141"/>
              </p:ext>
            </p:extLst>
          </p:nvPr>
        </p:nvGraphicFramePr>
        <p:xfrm>
          <a:off x="745066" y="6441566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1.809.072,88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R$ 1.764.681,60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849009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866675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418.038,96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100.810,13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518.849,09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300612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467.882,53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893.882,53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923287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57.658,43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57.658,43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545545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1.730.849,99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662977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48.208,65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48.208,65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957761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85.090,18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85.090,18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669470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77.677,82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38.249,96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115.927,78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898056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11.233,33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11.233,33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R$ 1.730.849,99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016909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082127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R$ 1.809.072,88    (-)     TOTAL SAÍDAS ..................... R$ 1.730.849,99</a:t>
            </a: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R$ 78.222,89</a:t>
            </a: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2353</TotalTime>
  <Words>669</Words>
  <Application>Microsoft Office PowerPoint</Application>
  <PresentationFormat>Widescreen</PresentationFormat>
  <Paragraphs>205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JULHO / 2018 </vt:lpstr>
      <vt:lpstr>REPASSES CONTRATO DE  PRESTAÇÃO DE SERVIÇOS N. 180/2017 - MENSAL</vt:lpstr>
      <vt:lpstr>RECEBIMENTOS – RECEITAS </vt:lpstr>
      <vt:lpstr>RECEITAS POR FONTES DE RECEBIMENTOS (%) R$ 1.764.681,60</vt:lpstr>
      <vt:lpstr>PAGAMENTOS REALIZADOS – DESPESAS </vt:lpstr>
      <vt:lpstr>PAGAMENTOS REALIZADOS POR SETOR (%) R$ 1.730.849,99</vt:lpstr>
      <vt:lpstr>APURAÇÃO RESULTADO PRIMÁRIO (ENTRADAS – SAÍDAS)</vt:lpstr>
      <vt:lpstr>FECHAMENTO MENSAL: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110</cp:revision>
  <cp:lastPrinted>2018-08-13T13:36:57Z</cp:lastPrinted>
  <dcterms:created xsi:type="dcterms:W3CDTF">2018-07-20T18:26:01Z</dcterms:created>
  <dcterms:modified xsi:type="dcterms:W3CDTF">2018-08-13T13:37:24Z</dcterms:modified>
</cp:coreProperties>
</file>