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9" r:id="rId16"/>
    <p:sldId id="282" r:id="rId17"/>
    <p:sldId id="288" r:id="rId18"/>
    <p:sldId id="284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49812552015902"/>
          <c:y val="6.9840781016905926E-2"/>
          <c:w val="0.4379802956918788"/>
          <c:h val="0.86031843796618945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MANIFESTAÇÕES RECEBIDAS </c:v>
                </c:pt>
              </c:strCache>
            </c:strRef>
          </c:tx>
          <c:explosion val="1"/>
          <c:cat>
            <c:strRef>
              <c:f>Plan1!$A$2:$A$4</c:f>
              <c:strCache>
                <c:ptCount val="3"/>
                <c:pt idx="0">
                  <c:v>INTERNAÇÕES</c:v>
                </c:pt>
                <c:pt idx="1">
                  <c:v>PRONTO SOCORRO</c:v>
                </c:pt>
                <c:pt idx="2">
                  <c:v>COLABORATORES 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22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</c:v>
                </c:pt>
                <c:pt idx="1">
                  <c:v>14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Avaliação</a:t>
            </a:r>
            <a:r>
              <a:rPr lang="en-US" sz="1600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atendimento no pronto-socorro</a:t>
            </a:r>
            <a:endParaRPr lang="en-US"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OS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11</c:v>
                </c:pt>
                <c:pt idx="1">
                  <c:v>16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Avaliação</a:t>
            </a:r>
            <a:r>
              <a:rPr lang="en-US" sz="1600" baseline="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tendimento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aseline="0" dirty="0">
                <a:latin typeface="Times New Roman" pitchFamily="18" charset="0"/>
                <a:cs typeface="Times New Roman" pitchFamily="18" charset="0"/>
              </a:rPr>
              <a:t>dos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erviços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aseline="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aseline="0" dirty="0" err="1" smtClean="0">
                <a:latin typeface="Times New Roman" pitchFamily="18" charset="0"/>
                <a:cs typeface="Times New Roman" pitchFamily="18" charset="0"/>
              </a:rPr>
              <a:t>omplementares</a:t>
            </a:r>
            <a:r>
              <a:rPr lang="en-US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 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9</c:v>
                </c:pt>
                <c:pt idx="1">
                  <c:v>6</c:v>
                </c:pt>
                <c:pt idx="2">
                  <c:v>4</c:v>
                </c:pt>
                <c:pt idx="3">
                  <c:v>5</c:v>
                </c:pt>
                <c:pt idx="4">
                  <c:v>31</c:v>
                </c:pt>
              </c:numCache>
            </c:numRef>
          </c:val>
        </c:ser>
        <c:firstSliceAng val="360"/>
      </c:pieChart>
    </c:plotArea>
    <c:legend>
      <c:legendPos val="r"/>
      <c:layout/>
    </c:legend>
    <c:plotVisOnly val="1"/>
    <c:dispBlanksAs val="zero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4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6</c:v>
                </c:pt>
                <c:pt idx="1">
                  <c:v>16</c:v>
                </c:pt>
                <c:pt idx="2">
                  <c:v>6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 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107</c:v>
                </c:pt>
                <c:pt idx="1">
                  <c:v>19</c:v>
                </c:pt>
                <c:pt idx="2">
                  <c:v>3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50</c:v>
                </c:pt>
                <c:pt idx="1">
                  <c:v>12</c:v>
                </c:pt>
                <c:pt idx="2">
                  <c:v>8</c:v>
                </c:pt>
                <c:pt idx="3">
                  <c:v>0</c:v>
                </c:pt>
                <c:pt idx="4">
                  <c:v>41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24/7/2018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MÊS De </a:t>
            </a:r>
            <a:r>
              <a:rPr lang="pt-BR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junhO</a:t>
            </a:r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REALIZADO PELA Enfª GABRIELLA GOMES RODRIGUES DE SOUZA</a:t>
            </a:r>
            <a:endParaRPr lang="pt-BR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548640"/>
          </a:xfrm>
        </p:spPr>
        <p:txBody>
          <a:bodyPr/>
          <a:lstStyle/>
          <a:p>
            <a:pPr algn="ctr"/>
            <a:r>
              <a:rPr lang="pt-BR" b="1" dirty="0" smtClean="0"/>
              <a:t>PERFIL DOS MANIFESTANTES PRONTO SOCORRO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143504" y="1785926"/>
            <a:ext cx="3214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14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Usuário: 08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Familiares:</a:t>
            </a:r>
            <a:r>
              <a:rPr lang="pt-BR" dirty="0" smtClean="0"/>
              <a:t> </a:t>
            </a:r>
            <a:r>
              <a:rPr lang="pt-BR" b="1" dirty="0" smtClean="0"/>
              <a:t>04 </a:t>
            </a:r>
            <a:r>
              <a:rPr lang="pt-BR" dirty="0" smtClean="0"/>
              <a:t>total </a:t>
            </a:r>
          </a:p>
          <a:p>
            <a:r>
              <a:rPr lang="pt-BR" b="1" dirty="0" smtClean="0"/>
              <a:t>Outros: 02</a:t>
            </a:r>
            <a:r>
              <a:rPr lang="pt-BR" dirty="0" smtClean="0"/>
              <a:t> total</a:t>
            </a:r>
          </a:p>
          <a:p>
            <a:r>
              <a:rPr lang="pt-BR" b="1" dirty="0" smtClean="0"/>
              <a:t>Não responderam:</a:t>
            </a:r>
            <a:r>
              <a:rPr lang="pt-BR" dirty="0" smtClean="0"/>
              <a:t> </a:t>
            </a:r>
            <a:r>
              <a:rPr lang="pt-BR" b="1" dirty="0" smtClean="0"/>
              <a:t>00</a:t>
            </a:r>
            <a:r>
              <a:rPr lang="pt-BR" dirty="0" smtClean="0"/>
              <a:t> total </a:t>
            </a:r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500174"/>
          <a:ext cx="457200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2000" b="1" i="1" u="sng" dirty="0" smtClean="0"/>
              <a:t>INTERNAÇÕES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AVALIAÇÃO DAS INTERNAÇÕES: QUANDO A QUALIDADE DAS INSTALAÇÕES E DO ATENDIMENTO GERAL: INCLUI RECEPÇÃO, NUTRIÇÃO, ATENDIMENTO DA COPEIRA, INSTALAÇÕES, LIMPEZA, HORARIO DE VISITA. 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286380" y="1857364"/>
            <a:ext cx="35004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 107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BOM:  19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 03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RUIM:  03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NÃO RESP. : 03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357298"/>
          <a:ext cx="485775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NO ATENDIMENTO DA EQUIPE DE ATENÇÃO A SAÚDE: INCLUI EQUIPE DE ENFERMAGEM, EQUIPE MÉDICA, EQUIPE FISIOTERAPEUTA, ASSISTENTE SOCIAL, E NUTRICIONISTA.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43406" y="1785926"/>
            <a:ext cx="4071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 </a:t>
            </a:r>
            <a:r>
              <a:rPr lang="pt-BR" b="1" dirty="0" smtClean="0"/>
              <a:t>50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BOM:</a:t>
            </a:r>
            <a:r>
              <a:rPr lang="pt-BR" dirty="0" smtClean="0"/>
              <a:t> </a:t>
            </a:r>
            <a:r>
              <a:rPr lang="pt-BR" b="1" dirty="0" smtClean="0"/>
              <a:t>12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08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RUIM: 00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NÃO RESP. : 41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214282" y="1428736"/>
          <a:ext cx="4000528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PERFIL DOS MANIFESTANTES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72066" y="1785926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22</a:t>
            </a:r>
            <a:endParaRPr lang="pt-BR" dirty="0" smtClean="0"/>
          </a:p>
          <a:p>
            <a:r>
              <a:rPr lang="pt-BR" b="1" dirty="0" smtClean="0"/>
              <a:t>Usuário: 04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Familiares:</a:t>
            </a:r>
            <a:r>
              <a:rPr lang="pt-BR" dirty="0" smtClean="0"/>
              <a:t>  </a:t>
            </a:r>
            <a:r>
              <a:rPr lang="pt-BR" b="1" dirty="0" smtClean="0"/>
              <a:t>16 </a:t>
            </a:r>
            <a:r>
              <a:rPr lang="pt-BR" dirty="0" smtClean="0"/>
              <a:t>total </a:t>
            </a:r>
          </a:p>
          <a:p>
            <a:r>
              <a:rPr lang="pt-BR" b="1" dirty="0" smtClean="0"/>
              <a:t>Outros: 00</a:t>
            </a:r>
            <a:r>
              <a:rPr lang="pt-BR" dirty="0" smtClean="0"/>
              <a:t> total</a:t>
            </a:r>
          </a:p>
          <a:p>
            <a:r>
              <a:rPr lang="pt-BR" b="1" dirty="0" smtClean="0"/>
              <a:t>Não responderam: 02</a:t>
            </a:r>
            <a:r>
              <a:rPr lang="pt-BR" dirty="0" smtClean="0"/>
              <a:t> total 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428596" y="1285860"/>
          <a:ext cx="4333884" cy="2889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449502" cy="691516"/>
          </a:xfrm>
        </p:spPr>
        <p:txBody>
          <a:bodyPr/>
          <a:lstStyle/>
          <a:p>
            <a:r>
              <a:rPr lang="pt-BR" b="1" dirty="0" smtClean="0"/>
              <a:t>RELATÓRIO DE MÊS DE JUNHO/2018 DAS RECLAMAÇÕES/ ELOGIOS COLABORADORES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4071966"/>
          </a:xfrm>
        </p:spPr>
        <p:txBody>
          <a:bodyPr>
            <a:normAutofit/>
          </a:bodyPr>
          <a:lstStyle/>
          <a:p>
            <a:r>
              <a:rPr lang="pt-BR" sz="1800" dirty="0" smtClean="0"/>
              <a:t>“ </a:t>
            </a:r>
            <a:r>
              <a:rPr lang="pt-BR" sz="1800" dirty="0" smtClean="0"/>
              <a:t>Estou muito triste (28/06) é a terceira vez que venho jantar e não tem mais creme de </a:t>
            </a:r>
          </a:p>
          <a:p>
            <a:r>
              <a:rPr lang="pt-BR" sz="1800" dirty="0" smtClean="0"/>
              <a:t>milho!  Muito chateada porque são doze horas aqui dentro e não como carne, então</a:t>
            </a:r>
          </a:p>
          <a:p>
            <a:r>
              <a:rPr lang="pt-BR" sz="1800" dirty="0" smtClean="0"/>
              <a:t> fiquei sem jantar! Obrigada pela atenção”!    </a:t>
            </a:r>
            <a:r>
              <a:rPr lang="pt-BR" sz="1800" dirty="0" smtClean="0"/>
              <a:t>Anônimo</a:t>
            </a:r>
          </a:p>
          <a:p>
            <a:endParaRPr lang="pt-BR" sz="1800" dirty="0" smtClean="0"/>
          </a:p>
          <a:p>
            <a:r>
              <a:rPr lang="pt-BR" sz="1800" dirty="0" smtClean="0"/>
              <a:t>“Já é a 3ª vez ( 3º plantão) que venho jantar e está faltando mistura (hoje foi </a:t>
            </a:r>
          </a:p>
          <a:p>
            <a:r>
              <a:rPr lang="pt-BR" sz="1800" dirty="0" smtClean="0"/>
              <a:t>creme de  milho) outro plantão o frango (que era mistura principal). Nunca </a:t>
            </a:r>
          </a:p>
          <a:p>
            <a:r>
              <a:rPr lang="pt-BR" sz="1800" dirty="0" smtClean="0"/>
              <a:t>venho jantar no  começo da hora da janta, pois o OS é movimentado no horário  </a:t>
            </a:r>
          </a:p>
          <a:p>
            <a:r>
              <a:rPr lang="pt-BR" sz="1800" dirty="0" smtClean="0"/>
              <a:t>e acabo ficando  muitas vezes sem alguma mistura, assim sendo a melhor </a:t>
            </a:r>
          </a:p>
          <a:p>
            <a:r>
              <a:rPr lang="pt-BR" sz="1800" dirty="0" smtClean="0"/>
              <a:t>solução vai ser deixa  paciente esperando e vim janta??!!”Anônimo</a:t>
            </a:r>
          </a:p>
          <a:p>
            <a:endParaRPr lang="pt-BR" sz="18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285728"/>
            <a:ext cx="8286808" cy="4394749"/>
          </a:xfrm>
        </p:spPr>
        <p:txBody>
          <a:bodyPr>
            <a:normAutofit/>
          </a:bodyPr>
          <a:lstStyle/>
          <a:p>
            <a:r>
              <a:rPr lang="pt-BR" sz="1800" dirty="0" smtClean="0"/>
              <a:t> </a:t>
            </a:r>
          </a:p>
          <a:p>
            <a:r>
              <a:rPr lang="pt-BR" sz="1800" dirty="0" smtClean="0"/>
              <a:t> </a:t>
            </a:r>
            <a:r>
              <a:rPr lang="pt-BR" sz="1800" dirty="0" smtClean="0">
                <a:solidFill>
                  <a:srgbClr val="FF0000"/>
                </a:solidFill>
              </a:rPr>
              <a:t>Em </a:t>
            </a:r>
            <a:r>
              <a:rPr lang="pt-BR" sz="1800" dirty="0" smtClean="0">
                <a:solidFill>
                  <a:srgbClr val="FF0000"/>
                </a:solidFill>
              </a:rPr>
              <a:t>resposta à </a:t>
            </a:r>
            <a:r>
              <a:rPr lang="pt-BR" sz="1800" dirty="0" err="1" smtClean="0">
                <a:solidFill>
                  <a:srgbClr val="FF0000"/>
                </a:solidFill>
              </a:rPr>
              <a:t>C.I.</a:t>
            </a:r>
            <a:r>
              <a:rPr lang="pt-BR" sz="1800" dirty="0" smtClean="0">
                <a:solidFill>
                  <a:srgbClr val="FF0000"/>
                </a:solidFill>
              </a:rPr>
              <a:t> nº 17 (reclamação realizada por funcionários por meio </a:t>
            </a:r>
            <a:r>
              <a:rPr lang="pt-BR" sz="1800" dirty="0" smtClean="0">
                <a:solidFill>
                  <a:srgbClr val="FF0000"/>
                </a:solidFill>
              </a:rPr>
              <a:t>caixa</a:t>
            </a:r>
          </a:p>
          <a:p>
            <a:r>
              <a:rPr lang="pt-BR" sz="1800" dirty="0" smtClean="0">
                <a:solidFill>
                  <a:srgbClr val="FF0000"/>
                </a:solidFill>
              </a:rPr>
              <a:t> de </a:t>
            </a:r>
            <a:r>
              <a:rPr lang="pt-BR" sz="1800" dirty="0" smtClean="0">
                <a:solidFill>
                  <a:srgbClr val="FF0000"/>
                </a:solidFill>
              </a:rPr>
              <a:t>sugestões/elogios e reclamações) eu </a:t>
            </a:r>
            <a:r>
              <a:rPr lang="pt-BR" sz="1800" dirty="0" smtClean="0">
                <a:solidFill>
                  <a:srgbClr val="FF0000"/>
                </a:solidFill>
              </a:rPr>
              <a:t> Maria </a:t>
            </a:r>
            <a:r>
              <a:rPr lang="pt-BR" sz="1800" dirty="0" err="1" smtClean="0">
                <a:solidFill>
                  <a:srgbClr val="FF0000"/>
                </a:solidFill>
              </a:rPr>
              <a:t>Patricia</a:t>
            </a:r>
            <a:r>
              <a:rPr lang="pt-BR" sz="1800" dirty="0" smtClean="0">
                <a:solidFill>
                  <a:srgbClr val="FF0000"/>
                </a:solidFill>
              </a:rPr>
              <a:t> Nutricionista</a:t>
            </a:r>
            <a:r>
              <a:rPr lang="pt-BR" sz="1800" dirty="0" smtClean="0">
                <a:solidFill>
                  <a:srgbClr val="FF0000"/>
                </a:solidFill>
              </a:rPr>
              <a:t>, </a:t>
            </a:r>
            <a:r>
              <a:rPr lang="pt-BR" sz="1800" dirty="0" smtClean="0">
                <a:solidFill>
                  <a:srgbClr val="FF0000"/>
                </a:solidFill>
              </a:rPr>
              <a:t>responsável</a:t>
            </a:r>
          </a:p>
          <a:p>
            <a:r>
              <a:rPr lang="pt-BR" sz="1800" dirty="0" smtClean="0">
                <a:solidFill>
                  <a:srgbClr val="FF0000"/>
                </a:solidFill>
              </a:rPr>
              <a:t> </a:t>
            </a:r>
            <a:r>
              <a:rPr lang="pt-BR" sz="1800" dirty="0" smtClean="0">
                <a:solidFill>
                  <a:srgbClr val="FF0000"/>
                </a:solidFill>
              </a:rPr>
              <a:t>pelo setor de nutrição estou tomando as providencias cabíveis para não repetir </a:t>
            </a:r>
            <a:endParaRPr lang="pt-BR" sz="1800" dirty="0" smtClean="0">
              <a:solidFill>
                <a:srgbClr val="FF0000"/>
              </a:solidFill>
            </a:endParaRPr>
          </a:p>
          <a:p>
            <a:r>
              <a:rPr lang="pt-BR" sz="1800" dirty="0" smtClean="0">
                <a:solidFill>
                  <a:srgbClr val="FF0000"/>
                </a:solidFill>
              </a:rPr>
              <a:t> estes </a:t>
            </a:r>
            <a:r>
              <a:rPr lang="pt-BR" sz="1800" dirty="0" smtClean="0">
                <a:solidFill>
                  <a:srgbClr val="FF0000"/>
                </a:solidFill>
              </a:rPr>
              <a:t>episódios. </a:t>
            </a:r>
          </a:p>
          <a:p>
            <a:endParaRPr lang="pt-BR" sz="1800" dirty="0" smtClean="0"/>
          </a:p>
          <a:p>
            <a:r>
              <a:rPr lang="pt-BR" sz="1800" dirty="0" smtClean="0"/>
              <a:t>“</a:t>
            </a:r>
            <a:r>
              <a:rPr lang="pt-BR" sz="1800" dirty="0" smtClean="0"/>
              <a:t>Fazer pão com ovo ou com salsicha e mais manteiga”. Grato!      Anônimo</a:t>
            </a:r>
          </a:p>
          <a:p>
            <a:endParaRPr lang="pt-BR" sz="1800" dirty="0" smtClean="0"/>
          </a:p>
          <a:p>
            <a:r>
              <a:rPr lang="pt-BR" sz="1800" dirty="0" smtClean="0"/>
              <a:t>“ Dia 27/06 comi sopa e frango , estava uma delícia! Obrigada!” Carol</a:t>
            </a:r>
          </a:p>
          <a:p>
            <a:r>
              <a:rPr lang="pt-BR" dirty="0" smtClean="0"/>
              <a:t>“ O arroz da Andréia é uma delícia”!    Carol</a:t>
            </a:r>
          </a:p>
          <a:p>
            <a:endParaRPr lang="pt-BR" dirty="0" smtClean="0"/>
          </a:p>
          <a:p>
            <a:endParaRPr lang="pt-B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14290"/>
            <a:ext cx="8215338" cy="4357718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sz="1800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28596" y="214290"/>
            <a:ext cx="821537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>
                <a:cs typeface="Times New Roman" pitchFamily="18" charset="0"/>
              </a:rPr>
              <a:t>RECLAMAÇÔES DOS PACIENTES REFERENTES AO MÊS DE JUNHO</a:t>
            </a:r>
          </a:p>
          <a:p>
            <a:pPr algn="ctr"/>
            <a:endParaRPr lang="pt-BR" sz="2000" b="1" u="sng" dirty="0" smtClean="0">
              <a:cs typeface="Times New Roman" pitchFamily="18" charset="0"/>
            </a:endParaRPr>
          </a:p>
          <a:p>
            <a:r>
              <a:rPr lang="pt-BR" sz="2000" dirty="0" smtClean="0">
                <a:cs typeface="Times New Roman" pitchFamily="18" charset="0"/>
              </a:rPr>
              <a:t>“</a:t>
            </a:r>
            <a:r>
              <a:rPr lang="pt-BR" b="1" dirty="0" smtClean="0">
                <a:cs typeface="Times New Roman" pitchFamily="18" charset="0"/>
              </a:rPr>
              <a:t>Achei péssimo o atendimento referente a paciente internado, pois os exames são muito demorados, pacientes com mais de 24 </a:t>
            </a:r>
            <a:r>
              <a:rPr lang="pt-BR" b="1" dirty="0" err="1" smtClean="0">
                <a:cs typeface="Times New Roman" pitchFamily="18" charset="0"/>
              </a:rPr>
              <a:t>hs</a:t>
            </a:r>
            <a:r>
              <a:rPr lang="pt-BR" b="1" dirty="0" smtClean="0">
                <a:cs typeface="Times New Roman" pitchFamily="18" charset="0"/>
              </a:rPr>
              <a:t> sem diagnóstico. Médico passa só uma vez por dia muito pouco e sem informações suficientes sobre os pacientes”.  Anônimo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cs typeface="Times New Roman" pitchFamily="18" charset="0"/>
              </a:rPr>
              <a:t>“ O funcionamento do hospital para exames e diagnóstico </a:t>
            </a:r>
            <a:r>
              <a:rPr lang="pt-BR" b="1" u="sng" dirty="0" smtClean="0">
                <a:cs typeface="Times New Roman" pitchFamily="18" charset="0"/>
              </a:rPr>
              <a:t>péssimo. </a:t>
            </a:r>
            <a:r>
              <a:rPr lang="pt-BR" b="1" dirty="0" smtClean="0">
                <a:cs typeface="Times New Roman" pitchFamily="18" charset="0"/>
              </a:rPr>
              <a:t>Muito lento e sem informações, ficamos submetidos ao </a:t>
            </a:r>
            <a:r>
              <a:rPr lang="pt-BR" b="1" dirty="0" err="1" smtClean="0">
                <a:cs typeface="Times New Roman" pitchFamily="18" charset="0"/>
              </a:rPr>
              <a:t>achismo</a:t>
            </a:r>
            <a:r>
              <a:rPr lang="pt-BR" b="1" dirty="0" smtClean="0">
                <a:cs typeface="Times New Roman" pitchFamily="18" charset="0"/>
              </a:rPr>
              <a:t>, não tem precisão entre médico e paciente”! Anônimo</a:t>
            </a:r>
          </a:p>
          <a:p>
            <a:endParaRPr lang="pt-BR" b="1" u="sng" dirty="0" smtClean="0">
              <a:cs typeface="Times New Roman" pitchFamily="18" charset="0"/>
            </a:endParaRPr>
          </a:p>
          <a:p>
            <a:r>
              <a:rPr lang="pt-BR" b="1" u="sng" dirty="0" smtClean="0">
                <a:cs typeface="Times New Roman" pitchFamily="18" charset="0"/>
              </a:rPr>
              <a:t>“ </a:t>
            </a:r>
            <a:r>
              <a:rPr lang="pt-BR" b="1" dirty="0" smtClean="0">
                <a:cs typeface="Times New Roman" pitchFamily="18" charset="0"/>
              </a:rPr>
              <a:t>Tempo de espera na aplicação dos medicamentos é muito insatisfatório, enfermeiros e técnicos andando de  mais e nada de atender”  </a:t>
            </a:r>
            <a:r>
              <a:rPr lang="pt-BR" b="1" dirty="0" err="1" smtClean="0">
                <a:cs typeface="Times New Roman" pitchFamily="18" charset="0"/>
              </a:rPr>
              <a:t>Maxilaine</a:t>
            </a:r>
            <a:r>
              <a:rPr lang="pt-BR" b="1" dirty="0" smtClean="0">
                <a:cs typeface="Times New Roman" pitchFamily="18" charset="0"/>
              </a:rPr>
              <a:t> Anjos</a:t>
            </a:r>
            <a:r>
              <a:rPr lang="pt-BR" b="1" dirty="0" smtClean="0">
                <a:cs typeface="Times New Roman" pitchFamily="18" charset="0"/>
              </a:rPr>
              <a:t>”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solidFill>
                  <a:srgbClr val="FF0000"/>
                </a:solidFill>
              </a:rPr>
              <a:t>Diretoria informou que fará parte das próximas reuniões setoriais que as providências sejam adotadas.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sz="2000" dirty="0" smtClean="0">
                <a:latin typeface="Franklin Gothic Book" pitchFamily="34" charset="0"/>
                <a:cs typeface="Times New Roman" pitchFamily="18" charset="0"/>
              </a:rPr>
              <a:t>. </a:t>
            </a: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501122" cy="834368"/>
          </a:xfrm>
        </p:spPr>
        <p:txBody>
          <a:bodyPr/>
          <a:lstStyle/>
          <a:p>
            <a:pPr algn="ctr"/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sz="2000" b="1" u="sng" dirty="0" smtClean="0">
                <a:latin typeface="+mn-lt"/>
                <a:cs typeface="Times New Roman" pitchFamily="18" charset="0"/>
              </a:rPr>
              <a:t>ELOGIOS DE PACIENTES REFERENTES AO MÊS DE JUNHO 2018</a:t>
            </a:r>
            <a:r>
              <a:rPr lang="pt-BR" b="1" dirty="0" smtClean="0">
                <a:latin typeface="+mn-lt"/>
              </a:rPr>
              <a:t/>
            </a:r>
            <a:br>
              <a:rPr lang="pt-BR" b="1" dirty="0" smtClean="0">
                <a:latin typeface="+mn-lt"/>
              </a:rPr>
            </a:b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785794"/>
            <a:ext cx="8643998" cy="4079915"/>
          </a:xfrm>
        </p:spPr>
        <p:txBody>
          <a:bodyPr>
            <a:normAutofit lnSpcReduction="10000"/>
          </a:bodyPr>
          <a:lstStyle/>
          <a:p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“ Quero agradecer em especial a enfermeira Simone pela atenção e pela excelência em profissional e Humana! Grato de coração da paciente </a:t>
            </a:r>
            <a:r>
              <a:rPr lang="pt-BR" sz="1800" dirty="0" err="1" smtClean="0">
                <a:latin typeface="Franklin Gothic Book" pitchFamily="34" charset="0"/>
                <a:cs typeface="Times New Roman" pitchFamily="18" charset="0"/>
              </a:rPr>
              <a:t>Carmélia</a:t>
            </a:r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  Afonso que já dorme com Deus”!   Gabriel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 Gostamos muito da simpatia da Dani e dos outros funcionários e enfermeiras, tratamento 10”! Francisco </a:t>
            </a: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 Parabéns a toda equipe, principalmente aos enfermeiros que estiveram de plantão dos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sias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22/06 ao 29/06. Foram super humanos, dedicados e atenciosos. Nota 10. De  coração só tenho a agradecer, ótima alimentação, ótimos cuidados, desde o 1º ao último dia que estivemos aqui”! Mário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Delmiro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“ O atendimento foi satisfatório desde a recepção até o atendimento da enfermagem. Fazia tempo que eu não era atendida tão bem, Obrigada!” Maria Eduarda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1800" u="sng" dirty="0" smtClean="0"/>
              <a:t>CONCLUSÃO</a:t>
            </a:r>
            <a:endParaRPr lang="pt-BR" sz="1800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 smtClean="0"/>
              <a:t>                O Hospital Regional tem por objetivo atender toda população com humanização, respeito e dedicação, sabendo que a melhoria é necessária. Desta forma, buscamos a cada dia nos envolver com as equipes para o desenvolvimento no contexto de motivação e comprometimento com a profissão e usuário. 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548640"/>
          </a:xfrm>
        </p:spPr>
        <p:txBody>
          <a:bodyPr/>
          <a:lstStyle/>
          <a:p>
            <a:pPr algn="ctr"/>
            <a:r>
              <a:rPr lang="pt-BR" b="1" dirty="0" smtClean="0"/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214842"/>
          </a:xfrm>
        </p:spPr>
        <p:txBody>
          <a:bodyPr>
            <a:normAutofit/>
          </a:bodyPr>
          <a:lstStyle/>
          <a:p>
            <a:r>
              <a:rPr lang="pt-BR" dirty="0" smtClean="0"/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r>
              <a:rPr lang="pt-BR" dirty="0" smtClean="0"/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r>
              <a:rPr lang="pt-BR" dirty="0" smtClean="0"/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r>
              <a:rPr lang="pt-BR" dirty="0" smtClean="0"/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r>
              <a:rPr lang="pt-BR" dirty="0" smtClean="0"/>
              <a:t>Acerca dos elogios é apresentado no mural do refeitório no intuído de divulgação.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ráfico 124"/>
          <p:cNvGraphicFramePr/>
          <p:nvPr/>
        </p:nvGraphicFramePr>
        <p:xfrm>
          <a:off x="0" y="1142984"/>
          <a:ext cx="3929090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" name="CaixaDeTexto 125"/>
          <p:cNvSpPr txBox="1"/>
          <p:nvPr/>
        </p:nvSpPr>
        <p:spPr>
          <a:xfrm>
            <a:off x="214282" y="428604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PLANILHA DE USUARIOS E FUNCIÓNÁRIOS QUE SE MANISFESTARAM NAS URNAS</a:t>
            </a:r>
            <a:endParaRPr lang="pt-BR" dirty="0" smtClean="0"/>
          </a:p>
          <a:p>
            <a:pPr algn="ctr"/>
            <a:r>
              <a:rPr lang="pt-BR" b="1" dirty="0" smtClean="0"/>
              <a:t>MÊS DE JUNHO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3571868" y="2857496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40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Internações: 22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Pronto-Socorro: 14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Colaboradores: 04</a:t>
            </a:r>
            <a:r>
              <a:rPr lang="pt-BR" dirty="0" smtClean="0"/>
              <a:t> manifestação recebida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i="1" u="sng" dirty="0" smtClean="0"/>
              <a:t>PRONTO SOCORRO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AVALIAÇÃO DO USUÁRIO- ATENDIMENTO GERAL SETOR PRONTO SOCORRO</a:t>
            </a:r>
          </a:p>
          <a:p>
            <a:r>
              <a:rPr lang="pt-BR" dirty="0" smtClean="0"/>
              <a:t>RECEPÇÃO E SERVIÇO DE SEGURANÇA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0" y="1857364"/>
          <a:ext cx="318135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357554" y="1857364"/>
            <a:ext cx="32861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 </a:t>
            </a:r>
            <a:r>
              <a:rPr lang="pt-BR" b="1" dirty="0" smtClean="0"/>
              <a:t>03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</a:t>
            </a:r>
            <a:r>
              <a:rPr lang="pt-BR" b="1" dirty="0" smtClean="0"/>
              <a:t>14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06 </a:t>
            </a:r>
            <a:r>
              <a:rPr lang="pt-BR" dirty="0" smtClean="0"/>
              <a:t>manifestações recebidas</a:t>
            </a:r>
            <a:r>
              <a:rPr lang="pt-BR" b="1" dirty="0" smtClean="0"/>
              <a:t>	</a:t>
            </a:r>
            <a:endParaRPr lang="pt-BR" dirty="0" smtClean="0"/>
          </a:p>
          <a:p>
            <a:r>
              <a:rPr lang="pt-BR" b="1" dirty="0" smtClean="0"/>
              <a:t>RUIM: 00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NÃO RESP. 05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777224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DO ATENDIMENTO NO PRONTO-SOCORRO: CLASSIFICAÇÃO DE RISCO, EQUIPE MÉDICA, EQUIPE DE ENFERMAGEM.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14282" y="1214422"/>
          <a:ext cx="3821113" cy="232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43438" y="2071678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11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</a:t>
            </a:r>
            <a:r>
              <a:rPr lang="pt-BR" b="1" dirty="0" smtClean="0"/>
              <a:t>16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 05</a:t>
            </a:r>
            <a:r>
              <a:rPr lang="pt-BR" dirty="0" smtClean="0"/>
              <a:t> manifestação recebida</a:t>
            </a:r>
          </a:p>
          <a:p>
            <a:r>
              <a:rPr lang="pt-BR" b="1" dirty="0" smtClean="0"/>
              <a:t>RUIM</a:t>
            </a:r>
            <a:r>
              <a:rPr lang="pt-BR" dirty="0" smtClean="0"/>
              <a:t>: </a:t>
            </a:r>
            <a:r>
              <a:rPr lang="pt-BR" b="1" dirty="0" smtClean="0"/>
              <a:t>05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NÃO RESP: 05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000" b="1" dirty="0" smtClean="0"/>
              <a:t>AVALIAÇÃO DO ATENDIMENTO DOS SERVIÇOS COMPLEMENTARES: RAIO X, ORTOPEDIA, ULTRASSOM, LABORATÓRIO.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4249741" cy="253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572000" y="2143116"/>
            <a:ext cx="371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09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BOM: 06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REGULAR: 04</a:t>
            </a:r>
            <a:r>
              <a:rPr lang="pt-BR" dirty="0" smtClean="0"/>
              <a:t> manifestação recebidas</a:t>
            </a:r>
          </a:p>
          <a:p>
            <a:r>
              <a:rPr lang="pt-BR" b="1" dirty="0" smtClean="0"/>
              <a:t>RUIM: 05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NÃO RESP.: 31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84866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DAS INSTALAÇÕES, ORGANIZAÇÃO, HIGIENIZAÇÃO, LIMPEZA, ACOMODAÇÃO OFERECIDA.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86314" y="2143116"/>
            <a:ext cx="4000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</a:t>
            </a:r>
            <a:r>
              <a:rPr lang="pt-BR" b="1" dirty="0" smtClean="0"/>
              <a:t>06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BOM:  16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REGULAR: 06 </a:t>
            </a:r>
            <a:r>
              <a:rPr lang="pt-BR" dirty="0" smtClean="0"/>
              <a:t>manifestação recebida</a:t>
            </a:r>
          </a:p>
          <a:p>
            <a:r>
              <a:rPr lang="pt-BR" b="1" dirty="0" smtClean="0"/>
              <a:t>RUIM: 03</a:t>
            </a:r>
            <a:r>
              <a:rPr lang="pt-BR" dirty="0" smtClean="0"/>
              <a:t> manifestações recebidas</a:t>
            </a:r>
          </a:p>
          <a:p>
            <a:r>
              <a:rPr lang="pt-BR" b="1" dirty="0" smtClean="0"/>
              <a:t>NÃO RESP. : 07</a:t>
            </a:r>
            <a:endParaRPr lang="pt-BR" b="1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0" y="1428736"/>
          <a:ext cx="4286248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1039</Words>
  <PresentationFormat>Apresentação na tela (4:3)</PresentationFormat>
  <Paragraphs>121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Ângulos</vt:lpstr>
      <vt:lpstr>RELATÓRIO DA OUVIDORIA- MÊS De junhO FUNSAU-NA 2018</vt:lpstr>
      <vt:lpstr>Slide 2</vt:lpstr>
      <vt:lpstr>Ouvidoria </vt:lpstr>
      <vt:lpstr>Slide 4</vt:lpstr>
      <vt:lpstr>Slide 5</vt:lpstr>
      <vt:lpstr>PRONTO SOCORRO</vt:lpstr>
      <vt:lpstr>AVALIAÇÃO DO ATENDIMENTO NO PRONTO-SOCORRO: CLASSIFICAÇÃO DE RISCO, EQUIPE MÉDICA, EQUIPE DE ENFERMAGEM.</vt:lpstr>
      <vt:lpstr>AVALIAÇÃO DO ATENDIMENTO DOS SERVIÇOS COMPLEMENTARES: RAIO X, ORTOPEDIA, ULTRASSOM, LABORATÓRIO.</vt:lpstr>
      <vt:lpstr>AVALIAÇÃO DA QUALIDADE DAS INSTALAÇÕES, ORGANIZAÇÃO, HIGIENIZAÇÃO, LIMPEZA, ACOMODAÇÃO OFERECIDA. </vt:lpstr>
      <vt:lpstr>PERFIL DOS MANIFESTANTES PRONTO SOCORRO</vt:lpstr>
      <vt:lpstr>INTERNAÇÕES AVALIAÇÃO DAS INTERNAÇÕES: QUANDO A QUALIDADE DAS INSTALAÇÕES E DO ATENDIMENTO GERAL: INCLUI RECEPÇÃO, NUTRIÇÃO, ATENDIMENTO DA COPEIRA, INSTALAÇÕES, LIMPEZA, HORARIO DE VISITA. </vt:lpstr>
      <vt:lpstr>AVALIAÇÃO DA QUALIDADE NO ATENDIMENTO DA EQUIPE DE ATENÇÃO A SAÚDE: INCLUI EQUIPE DE ENFERMAGEM, EQUIPE MÉDICA, EQUIPE FISIOTERAPEUTA, ASSISTENTE SOCIAL, E NUTRICIONISTA.</vt:lpstr>
      <vt:lpstr>PERFIL DOS MANIFESTANTES </vt:lpstr>
      <vt:lpstr>RELATÓRIO DE MÊS DE JUNHO/2018 DAS RECLAMAÇÕES/ ELOGIOS COLABORADORES  </vt:lpstr>
      <vt:lpstr>Slide 15</vt:lpstr>
      <vt:lpstr>Slide 16</vt:lpstr>
      <vt:lpstr> ELOGIOS DE PACIENTES REFERENTES AO MÊS DE JUNHO 2018 </vt:lpstr>
      <vt:lpstr>CONCLUSÃO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cp:lastModifiedBy>Administrador</cp:lastModifiedBy>
  <cp:revision>91</cp:revision>
  <dcterms:modified xsi:type="dcterms:W3CDTF">2018-07-24T19:32:06Z</dcterms:modified>
</cp:coreProperties>
</file>