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theme/themeOverride4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7" r:id="rId3"/>
    <p:sldId id="271" r:id="rId4"/>
    <p:sldId id="258" r:id="rId5"/>
    <p:sldId id="259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2" r:id="rId16"/>
    <p:sldId id="288" r:id="rId17"/>
    <p:sldId id="285" r:id="rId18"/>
    <p:sldId id="286" r:id="rId19"/>
    <p:sldId id="287" r:id="rId20"/>
    <p:sldId id="284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849812552015872"/>
          <c:y val="6.9840781016905815E-2"/>
          <c:w val="0.43798029569187802"/>
          <c:h val="0.86031843796618879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MANIFESTAÇÕES RECEBIDAS </c:v>
                </c:pt>
              </c:strCache>
            </c:strRef>
          </c:tx>
          <c:explosion val="1"/>
          <c:cat>
            <c:strRef>
              <c:f>Plan1!$A$2:$A$4</c:f>
              <c:strCache>
                <c:ptCount val="3"/>
                <c:pt idx="0">
                  <c:v>INTERNAÇÕES</c:v>
                </c:pt>
                <c:pt idx="1">
                  <c:v>PRONTO SOCORRO</c:v>
                </c:pt>
                <c:pt idx="2">
                  <c:v>COLABORATORES 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53</c:v>
                </c:pt>
                <c:pt idx="1">
                  <c:v>36</c:v>
                </c:pt>
                <c:pt idx="2">
                  <c:v>1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13</c:v>
                </c:pt>
                <c:pt idx="1">
                  <c:v>39</c:v>
                </c:pt>
                <c:pt idx="2">
                  <c:v>10</c:v>
                </c:pt>
                <c:pt idx="3">
                  <c:v>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Avaliação</a:t>
            </a:r>
            <a:r>
              <a:rPr lang="en-US" sz="1600" baseline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 atendimento no pronto-socorro</a:t>
            </a:r>
            <a:endParaRPr lang="en-US" sz="16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OS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19</c:v>
                </c:pt>
                <c:pt idx="1">
                  <c:v>59</c:v>
                </c:pt>
                <c:pt idx="2">
                  <c:v>9</c:v>
                </c:pt>
                <c:pt idx="3">
                  <c:v>10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Avaliação</a:t>
            </a:r>
            <a:r>
              <a:rPr lang="en-US" sz="1600" baseline="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1600" baseline="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baseline="0" dirty="0" err="1" smtClean="0">
                <a:latin typeface="Times New Roman" pitchFamily="18" charset="0"/>
                <a:cs typeface="Times New Roman" pitchFamily="18" charset="0"/>
              </a:rPr>
              <a:t>tendimento</a:t>
            </a:r>
            <a:r>
              <a:rPr lang="en-US" sz="16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aseline="0" dirty="0">
                <a:latin typeface="Times New Roman" pitchFamily="18" charset="0"/>
                <a:cs typeface="Times New Roman" pitchFamily="18" charset="0"/>
              </a:rPr>
              <a:t>dos </a:t>
            </a:r>
            <a:r>
              <a:rPr lang="en-US" sz="1600" baseline="0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aseline="0" dirty="0" err="1" smtClean="0">
                <a:latin typeface="Times New Roman" pitchFamily="18" charset="0"/>
                <a:cs typeface="Times New Roman" pitchFamily="18" charset="0"/>
              </a:rPr>
              <a:t>erviços</a:t>
            </a:r>
            <a:r>
              <a:rPr lang="en-US" sz="16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aseline="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baseline="0" dirty="0" err="1" smtClean="0">
                <a:latin typeface="Times New Roman" pitchFamily="18" charset="0"/>
                <a:cs typeface="Times New Roman" pitchFamily="18" charset="0"/>
              </a:rPr>
              <a:t>omplementares</a:t>
            </a:r>
            <a:r>
              <a:rPr lang="en-US" sz="16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18</c:v>
                </c:pt>
                <c:pt idx="1">
                  <c:v>61</c:v>
                </c:pt>
                <c:pt idx="2">
                  <c:v>6</c:v>
                </c:pt>
                <c:pt idx="3">
                  <c:v>13</c:v>
                </c:pt>
              </c:numCache>
            </c:numRef>
          </c:val>
        </c:ser>
        <c:firstSliceAng val="360"/>
      </c:pieChart>
    </c:plotArea>
    <c:legend>
      <c:legendPos val="r"/>
      <c:layout/>
    </c:legend>
    <c:plotVisOnly val="1"/>
    <c:dispBlanksAs val="zero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4"/>
  <c:clrMapOvr bg1="lt1" tx1="dk1" bg2="lt2" tx2="dk2" accent1="accent1" accent2="accent2" accent3="accent3" accent4="accent4" accent5="accent5" accent6="accent6" hlink="hlink" folHlink="folHlink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18</c:v>
                </c:pt>
                <c:pt idx="1">
                  <c:v>187</c:v>
                </c:pt>
                <c:pt idx="2">
                  <c:v>5</c:v>
                </c:pt>
                <c:pt idx="3">
                  <c:v>9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USUÁRIO</c:v>
                </c:pt>
                <c:pt idx="1">
                  <c:v>FAMILIARES</c:v>
                </c:pt>
                <c:pt idx="2">
                  <c:v>OUTROS</c:v>
                </c:pt>
                <c:pt idx="3">
                  <c:v>NÃO RESPONDERAM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22</c:v>
                </c:pt>
                <c:pt idx="1">
                  <c:v>5</c:v>
                </c:pt>
                <c:pt idx="2">
                  <c:v>1</c:v>
                </c:pt>
                <c:pt idx="3">
                  <c:v>10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144</c:v>
                </c:pt>
                <c:pt idx="1">
                  <c:v>100</c:v>
                </c:pt>
                <c:pt idx="2">
                  <c:v>32</c:v>
                </c:pt>
                <c:pt idx="3">
                  <c:v>16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112</c:v>
                </c:pt>
                <c:pt idx="1">
                  <c:v>77</c:v>
                </c:pt>
                <c:pt idx="2">
                  <c:v>9</c:v>
                </c:pt>
                <c:pt idx="3">
                  <c:v>17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USUÁRIO</c:v>
                </c:pt>
                <c:pt idx="1">
                  <c:v>FAMILIARES</c:v>
                </c:pt>
                <c:pt idx="2">
                  <c:v>OUTROS</c:v>
                </c:pt>
                <c:pt idx="3">
                  <c:v>NÃO RESPONDERAM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15</c:v>
                </c:pt>
                <c:pt idx="1">
                  <c:v>25</c:v>
                </c:pt>
                <c:pt idx="2">
                  <c:v>6</c:v>
                </c:pt>
                <c:pt idx="3">
                  <c:v>3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6B21C-F016-46A4-8F44-F2C8351E54A6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F5DE1-B2A2-4ADD-9129-78E6E9027F2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11070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FA04D95-1E15-4E09-AB23-A3C47E5EF91F}" type="datetimeFigureOut">
              <a:rPr lang="pt-BR" smtClean="0"/>
              <a:pPr/>
              <a:t>14/6/2018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79713" y="3645024"/>
            <a:ext cx="7056784" cy="3212976"/>
          </a:xfrm>
        </p:spPr>
        <p:txBody>
          <a:bodyPr>
            <a:noAutofit/>
          </a:bodyPr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RELATÓRIO DA OUVIDORIA- MÊS DE </a:t>
            </a:r>
            <a: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MAIO</a:t>
            </a:r>
            <a: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FUNSAU-NA</a:t>
            </a:r>
            <a:br>
              <a:rPr lang="pt-BR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2018</a:t>
            </a:r>
            <a:endParaRPr lang="pt-B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REALIZADO PELA Enfª GABRIELLA GOMES RODRIGUES DE SOUZA</a:t>
            </a:r>
            <a:endParaRPr lang="pt-BR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887406" cy="1252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8704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365760"/>
            <a:ext cx="8143932" cy="548640"/>
          </a:xfrm>
        </p:spPr>
        <p:txBody>
          <a:bodyPr/>
          <a:lstStyle/>
          <a:p>
            <a:pPr algn="ctr"/>
            <a:r>
              <a:rPr lang="pt-BR" b="1" dirty="0" smtClean="0"/>
              <a:t>PERFIL DOS MANIFESTANTES PRONTO SOCORRO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143504" y="1785926"/>
            <a:ext cx="3214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Valores totais:</a:t>
            </a:r>
            <a:endParaRPr lang="pt-BR" dirty="0" smtClean="0"/>
          </a:p>
          <a:p>
            <a:r>
              <a:rPr lang="pt-BR" b="1" dirty="0" smtClean="0"/>
              <a:t>Usuário: </a:t>
            </a:r>
            <a:r>
              <a:rPr lang="pt-BR" dirty="0" smtClean="0"/>
              <a:t>36</a:t>
            </a:r>
            <a:r>
              <a:rPr lang="pt-BR" b="1" dirty="0" smtClean="0"/>
              <a:t> </a:t>
            </a:r>
            <a:r>
              <a:rPr lang="pt-BR" dirty="0" smtClean="0"/>
              <a:t>total</a:t>
            </a:r>
          </a:p>
          <a:p>
            <a:r>
              <a:rPr lang="pt-BR" b="1" dirty="0" smtClean="0"/>
              <a:t>Familiares:</a:t>
            </a:r>
            <a:r>
              <a:rPr lang="pt-BR" dirty="0" smtClean="0"/>
              <a:t> 05 total </a:t>
            </a:r>
          </a:p>
          <a:p>
            <a:r>
              <a:rPr lang="pt-BR" b="1" dirty="0" smtClean="0"/>
              <a:t>Outros: </a:t>
            </a:r>
            <a:r>
              <a:rPr lang="pt-BR" dirty="0" smtClean="0"/>
              <a:t>01 </a:t>
            </a:r>
            <a:r>
              <a:rPr lang="pt-BR" dirty="0" smtClean="0"/>
              <a:t>total</a:t>
            </a:r>
          </a:p>
          <a:p>
            <a:r>
              <a:rPr lang="pt-BR" b="1" dirty="0" smtClean="0"/>
              <a:t>Não responderam:</a:t>
            </a:r>
            <a:r>
              <a:rPr lang="pt-BR" dirty="0" smtClean="0"/>
              <a:t> </a:t>
            </a:r>
            <a:r>
              <a:rPr lang="pt-BR" dirty="0" smtClean="0"/>
              <a:t>08</a:t>
            </a:r>
            <a:r>
              <a:rPr lang="pt-BR" dirty="0" smtClean="0"/>
              <a:t> </a:t>
            </a:r>
            <a:r>
              <a:rPr lang="pt-BR" dirty="0" smtClean="0"/>
              <a:t>total </a:t>
            </a:r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0" y="1500174"/>
          <a:ext cx="4572000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365760"/>
            <a:ext cx="8643998" cy="548640"/>
          </a:xfrm>
        </p:spPr>
        <p:txBody>
          <a:bodyPr/>
          <a:lstStyle/>
          <a:p>
            <a:pPr algn="ctr"/>
            <a:r>
              <a:rPr lang="pt-BR" sz="2000" b="1" i="1" u="sng" dirty="0" smtClean="0"/>
              <a:t>INTERNAÇÕES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b="1" dirty="0" smtClean="0"/>
              <a:t>AVALIAÇÃO DAS INTERNAÇÕES: QUANDO A QUALIDADE DAS INSTALAÇÕES E DO ATENDIMENTO GERAL: INCLUI RECEPÇÃO, NUTRIÇÃO, ATENDIMENTO DA COPEIRA, INSTALAÇÕES, LIMPEZA, HORARIO DE VISITA. 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5286380" y="1857364"/>
            <a:ext cx="3500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 </a:t>
            </a:r>
            <a:r>
              <a:rPr lang="pt-BR" dirty="0" smtClean="0"/>
              <a:t>144</a:t>
            </a:r>
            <a:r>
              <a:rPr lang="pt-BR" b="1" dirty="0" smtClean="0"/>
              <a:t>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BOM: </a:t>
            </a:r>
            <a:r>
              <a:rPr lang="pt-BR" dirty="0" smtClean="0"/>
              <a:t>100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REGULAR: </a:t>
            </a:r>
            <a:r>
              <a:rPr lang="pt-BR" b="1" dirty="0" smtClean="0"/>
              <a:t> </a:t>
            </a:r>
            <a:r>
              <a:rPr lang="pt-BR" dirty="0" smtClean="0"/>
              <a:t>32</a:t>
            </a:r>
            <a:r>
              <a:rPr lang="pt-BR" dirty="0" smtClean="0"/>
              <a:t>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RUIM: </a:t>
            </a:r>
            <a:r>
              <a:rPr lang="pt-BR" b="1" dirty="0" smtClean="0"/>
              <a:t> </a:t>
            </a:r>
            <a:r>
              <a:rPr lang="pt-BR" dirty="0" smtClean="0"/>
              <a:t>09 </a:t>
            </a:r>
            <a:r>
              <a:rPr lang="pt-BR" dirty="0" smtClean="0"/>
              <a:t>manifestação </a:t>
            </a:r>
            <a:r>
              <a:rPr lang="pt-BR" dirty="0" smtClean="0"/>
              <a:t>recebida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0" y="1357298"/>
          <a:ext cx="4857752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43998" cy="1000132"/>
          </a:xfrm>
        </p:spPr>
        <p:txBody>
          <a:bodyPr/>
          <a:lstStyle/>
          <a:p>
            <a:pPr algn="ctr"/>
            <a:r>
              <a:rPr lang="pt-BR" sz="2000" b="1" dirty="0" smtClean="0"/>
              <a:t>AVALIAÇÃO DA QUALIDADE NO ATENDIMENTO DA EQUIPE DE ATENÇÃO A SAÚDE: INCLUI EQUIPE DE ENFERMAGEM, EQUIPE MÉDICA, EQUIPE FISIOTERAPEUTA, ASSISTENTE SOCIAL, E NUTRICIONISTA.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43406" y="1785926"/>
            <a:ext cx="40719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</a:t>
            </a:r>
            <a:r>
              <a:rPr lang="pt-BR" dirty="0" smtClean="0"/>
              <a:t> </a:t>
            </a:r>
            <a:r>
              <a:rPr lang="pt-BR" dirty="0" smtClean="0"/>
              <a:t> </a:t>
            </a:r>
            <a:r>
              <a:rPr lang="pt-BR" dirty="0" smtClean="0"/>
              <a:t>112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BOM:</a:t>
            </a:r>
            <a:r>
              <a:rPr lang="pt-BR" dirty="0" smtClean="0"/>
              <a:t> </a:t>
            </a:r>
            <a:r>
              <a:rPr lang="pt-BR" dirty="0" smtClean="0"/>
              <a:t>77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REGULAR: </a:t>
            </a:r>
            <a:r>
              <a:rPr lang="pt-BR" dirty="0" smtClean="0"/>
              <a:t>09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RUIM: </a:t>
            </a:r>
            <a:r>
              <a:rPr lang="pt-BR" dirty="0" smtClean="0"/>
              <a:t>05</a:t>
            </a:r>
            <a:r>
              <a:rPr lang="pt-BR" dirty="0" smtClean="0"/>
              <a:t> </a:t>
            </a:r>
            <a:r>
              <a:rPr lang="pt-BR" dirty="0" smtClean="0"/>
              <a:t>manifestações recebidas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214282" y="1428736"/>
          <a:ext cx="4000528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PERFIL DOS MANIFESTANTES 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072066" y="1785926"/>
            <a:ext cx="3643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Valores totais:</a:t>
            </a:r>
            <a:endParaRPr lang="pt-BR" dirty="0" smtClean="0"/>
          </a:p>
          <a:p>
            <a:r>
              <a:rPr lang="pt-BR" b="1" dirty="0" smtClean="0"/>
              <a:t>Usuário: </a:t>
            </a:r>
            <a:r>
              <a:rPr lang="pt-BR" dirty="0" smtClean="0"/>
              <a:t>15</a:t>
            </a:r>
            <a:r>
              <a:rPr lang="pt-BR" dirty="0" smtClean="0"/>
              <a:t> </a:t>
            </a:r>
            <a:r>
              <a:rPr lang="pt-BR" dirty="0" smtClean="0"/>
              <a:t>total</a:t>
            </a:r>
          </a:p>
          <a:p>
            <a:r>
              <a:rPr lang="pt-BR" b="1" dirty="0" smtClean="0"/>
              <a:t>Familiares:</a:t>
            </a:r>
            <a:r>
              <a:rPr lang="pt-BR" dirty="0" smtClean="0"/>
              <a:t> </a:t>
            </a:r>
            <a:r>
              <a:rPr lang="pt-BR" dirty="0" smtClean="0"/>
              <a:t> </a:t>
            </a:r>
            <a:r>
              <a:rPr lang="pt-BR" dirty="0" smtClean="0"/>
              <a:t>25</a:t>
            </a:r>
            <a:r>
              <a:rPr lang="pt-BR" dirty="0" smtClean="0"/>
              <a:t> </a:t>
            </a:r>
            <a:r>
              <a:rPr lang="pt-BR" dirty="0" smtClean="0"/>
              <a:t>total </a:t>
            </a:r>
          </a:p>
          <a:p>
            <a:r>
              <a:rPr lang="pt-BR" b="1" dirty="0" smtClean="0"/>
              <a:t>Outros: </a:t>
            </a:r>
            <a:r>
              <a:rPr lang="pt-BR" dirty="0" smtClean="0"/>
              <a:t>06 </a:t>
            </a:r>
            <a:r>
              <a:rPr lang="pt-BR" dirty="0" smtClean="0"/>
              <a:t>total</a:t>
            </a:r>
          </a:p>
          <a:p>
            <a:r>
              <a:rPr lang="pt-BR" b="1" dirty="0" smtClean="0"/>
              <a:t>Não responderam: </a:t>
            </a:r>
            <a:r>
              <a:rPr lang="pt-BR" dirty="0" smtClean="0"/>
              <a:t>07 </a:t>
            </a:r>
            <a:r>
              <a:rPr lang="pt-BR" dirty="0" smtClean="0"/>
              <a:t>total 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428596" y="1285860"/>
          <a:ext cx="4333884" cy="2889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RELATÓRIO DE MÊS DE </a:t>
            </a:r>
            <a:r>
              <a:rPr lang="pt-BR" b="1" dirty="0" smtClean="0"/>
              <a:t>MAIO </a:t>
            </a:r>
            <a:r>
              <a:rPr lang="pt-BR" b="1" dirty="0" smtClean="0"/>
              <a:t>DA </a:t>
            </a:r>
            <a:r>
              <a:rPr lang="pt-BR" b="1" dirty="0" smtClean="0"/>
              <a:t>OUVIDORIA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4286280"/>
          </a:xfrm>
        </p:spPr>
        <p:txBody>
          <a:bodyPr>
            <a:normAutofit fontScale="92500" lnSpcReduction="10000"/>
          </a:bodyPr>
          <a:lstStyle/>
          <a:p>
            <a:endParaRPr lang="pt-BR" dirty="0" smtClean="0"/>
          </a:p>
          <a:p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muito ótimo toda as equipe </a:t>
            </a:r>
            <a:r>
              <a:rPr lang="pt-BR" sz="2200" dirty="0" err="1" smtClean="0">
                <a:latin typeface="Times New Roman" pitchFamily="18" charset="0"/>
                <a:cs typeface="Times New Roman" pitchFamily="18" charset="0"/>
              </a:rPr>
              <a:t>uti´muito</a:t>
            </a:r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 ótimo” (sic)</a:t>
            </a:r>
          </a:p>
          <a:p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“Hoje dia 31/05 o bolo do aniversariantes do mês estava uma delicia!</a:t>
            </a:r>
            <a:r>
              <a:rPr lang="pt-BR" sz="2200" dirty="0" err="1" smtClean="0">
                <a:latin typeface="Times New Roman" pitchFamily="18" charset="0"/>
                <a:cs typeface="Times New Roman" pitchFamily="18" charset="0"/>
              </a:rPr>
              <a:t>obg</a:t>
            </a:r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.” (sic) Carol Palermo</a:t>
            </a:r>
          </a:p>
          <a:p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“Muito Bom o almoço do Dia 13/05/2018. Parabéns.” (sic)</a:t>
            </a:r>
          </a:p>
          <a:p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“Somos novos na cidade. Costumava utilizar o </a:t>
            </a:r>
            <a:r>
              <a:rPr lang="pt-BR" sz="2200" dirty="0" err="1" smtClean="0">
                <a:latin typeface="Times New Roman" pitchFamily="18" charset="0"/>
                <a:cs typeface="Times New Roman" pitchFamily="18" charset="0"/>
              </a:rPr>
              <a:t>HRde</a:t>
            </a:r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 Campo Grande e esse aqui não fica muito </a:t>
            </a:r>
            <a:r>
              <a:rPr lang="pt-BR" sz="2200" dirty="0" err="1" smtClean="0">
                <a:latin typeface="Times New Roman" pitchFamily="18" charset="0"/>
                <a:cs typeface="Times New Roman" pitchFamily="18" charset="0"/>
              </a:rPr>
              <a:t>atraz</a:t>
            </a:r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 ótimo atendimento de todos. Bem dispostos a ajudar. (sic) Linda </a:t>
            </a:r>
            <a:r>
              <a:rPr lang="pt-BR" sz="2200" dirty="0" err="1" smtClean="0">
                <a:latin typeface="Times New Roman" pitchFamily="18" charset="0"/>
                <a:cs typeface="Times New Roman" pitchFamily="18" charset="0"/>
              </a:rPr>
              <a:t>Belyssa</a:t>
            </a:r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14290"/>
            <a:ext cx="8143900" cy="4357718"/>
          </a:xfrm>
        </p:spPr>
        <p:txBody>
          <a:bodyPr>
            <a:norm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57158" y="714356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As enfermeiras são bem atenciosas, zela bem do paciente” (sic) </a:t>
            </a:r>
            <a:r>
              <a:rPr lang="pt-BR" sz="2000" b="1" dirty="0" err="1" smtClean="0">
                <a:latin typeface="Times New Roman" pitchFamily="18" charset="0"/>
                <a:cs typeface="Times New Roman" pitchFamily="18" charset="0"/>
              </a:rPr>
              <a:t>Jocélia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pt-BR" sz="2000" b="1" dirty="0" err="1" smtClean="0">
                <a:latin typeface="Times New Roman" pitchFamily="18" charset="0"/>
                <a:cs typeface="Times New Roman" pitchFamily="18" charset="0"/>
              </a:rPr>
              <a:t>Moreas</a:t>
            </a:r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428596" y="1071546"/>
            <a:ext cx="850112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200" dirty="0" smtClean="0">
              <a:latin typeface="Arial" pitchFamily="34" charset="0"/>
              <a:ea typeface="Times New Roman" pitchFamily="18" charset="0"/>
            </a:endParaRP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“Amor </a:t>
            </a:r>
            <a:r>
              <a:rPr kumimoji="0" lang="pt-B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sauva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vida que jardim de flores </a:t>
            </a:r>
            <a:r>
              <a:rPr kumimoji="0" lang="pt-B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detro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do hospital maravilho começa pela portaria </a:t>
            </a:r>
            <a:r>
              <a:rPr kumimoji="0" lang="pt-B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umanida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muito amor 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assim iremos </a:t>
            </a:r>
            <a:r>
              <a:rPr kumimoji="0" lang="pt-B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troformar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 mundo (sic)”anônimo.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3998" cy="548640"/>
          </a:xfrm>
        </p:spPr>
        <p:txBody>
          <a:bodyPr/>
          <a:lstStyle/>
          <a:p>
            <a:pPr algn="ctr"/>
            <a:r>
              <a:rPr lang="pt-BR" b="1" u="sng" dirty="0" smtClean="0"/>
              <a:t/>
            </a:r>
            <a:br>
              <a:rPr lang="pt-BR" b="1" u="sng" dirty="0" smtClean="0"/>
            </a:br>
            <a:r>
              <a:rPr lang="pt-BR" b="1" u="sng" dirty="0" smtClean="0"/>
              <a:t/>
            </a:r>
            <a:br>
              <a:rPr lang="pt-BR" b="1" u="sng" dirty="0" smtClean="0"/>
            </a:br>
            <a:r>
              <a:rPr lang="pt-BR" sz="2000" b="1" u="sng" dirty="0" smtClean="0">
                <a:latin typeface="Times New Roman" pitchFamily="18" charset="0"/>
                <a:cs typeface="Times New Roman" pitchFamily="18" charset="0"/>
              </a:rPr>
              <a:t>RECLAMAÇÕES </a:t>
            </a:r>
            <a:r>
              <a:rPr lang="pt-BR" sz="2000" b="1" u="sng" dirty="0" smtClean="0">
                <a:latin typeface="Times New Roman" pitchFamily="18" charset="0"/>
                <a:cs typeface="Times New Roman" pitchFamily="18" charset="0"/>
              </a:rPr>
              <a:t>URNA DOS USUÁRIOS REFERENTE AO </a:t>
            </a:r>
            <a:r>
              <a:rPr lang="pt-BR" sz="2000" b="1" u="sng" dirty="0" smtClean="0">
                <a:latin typeface="Times New Roman" pitchFamily="18" charset="0"/>
                <a:cs typeface="Times New Roman" pitchFamily="18" charset="0"/>
              </a:rPr>
              <a:t>                       MÊS </a:t>
            </a:r>
            <a:r>
              <a:rPr lang="pt-BR" sz="2000" b="1" u="sng" dirty="0" smtClean="0">
                <a:latin typeface="Times New Roman" pitchFamily="18" charset="0"/>
                <a:cs typeface="Times New Roman" pitchFamily="18" charset="0"/>
              </a:rPr>
              <a:t>05/18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285860"/>
            <a:ext cx="8786874" cy="3579849"/>
          </a:xfrm>
        </p:spPr>
        <p:txBody>
          <a:bodyPr>
            <a:normAutofit/>
          </a:bodyPr>
          <a:lstStyle/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a técnica de enfermagem que estava de plantão no dia 08/05/18 às 09:300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hs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foi muito grossa e mal educada 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Só não coloco o nome dela aqui porque não sei atendimento dela zero (sic)” anônimo. 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“Não sei se o Doutor Albino passou visita todos os dias. 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O paciente estava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cedado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e horário de visita teve outro médico.</a:t>
            </a:r>
          </a:p>
          <a:p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86874" cy="4786346"/>
          </a:xfrm>
        </p:spPr>
        <p:txBody>
          <a:bodyPr/>
          <a:lstStyle/>
          <a:p>
            <a:pPr marL="0"/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dia falei com o médico responsável.</a:t>
            </a:r>
          </a:p>
          <a:p>
            <a:pPr marL="0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Quando temos familiar internado por doença ou outros problemas entendemos melhor que todas as pessoas precisam ser tratadas com atenção e respeito.</a:t>
            </a:r>
          </a:p>
          <a:p>
            <a:pPr marL="0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Somos todos iguais perante a “VIDA” (sic)” Rafael.</a:t>
            </a:r>
          </a:p>
          <a:p>
            <a:pPr marL="0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“Apenas senti falta da nutricionista estar passando nos leitos e nos questionando os horários do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mamá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dos bebes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tives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auguns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transtornos quanto isso, mas nada grave.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Des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dejá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agradesso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a todos pelo cuidado e carinho com minha bebe (sic)” Linda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Belyssa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4786346"/>
          </a:xfrm>
        </p:spPr>
        <p:txBody>
          <a:bodyPr/>
          <a:lstStyle/>
          <a:p>
            <a:r>
              <a:rPr lang="pt-BR" dirty="0" smtClean="0"/>
              <a:t>“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que tenha mais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umanidadi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com ser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umano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dor você sabe quem si trata obrigado 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Vou rezar por você em minhas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horação</a:t>
            </a:r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Amem (sic)” Fátima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Donofre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“Tutu péssimo recepção povo mal educado (sic)” Anônimo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“muita demora pra atender. Poderia ter mais respeito com as crianças ainda mais operadas (sic)” anônimo.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“só quero que o médico anda mais rápido, muito demorado de +  o loco </a:t>
            </a:r>
            <a:r>
              <a:rPr lang="pt-BR" sz="2000" u="sng" dirty="0" smtClean="0">
                <a:latin typeface="Times New Roman" pitchFamily="18" charset="0"/>
                <a:cs typeface="Times New Roman" pitchFamily="18" charset="0"/>
              </a:rPr>
              <a:t>ruim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(sic)” anônimo.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0"/>
            <a:ext cx="8701122" cy="4929198"/>
          </a:xfrm>
        </p:spPr>
        <p:txBody>
          <a:bodyPr>
            <a:normAutofit fontScale="25000" lnSpcReduction="20000"/>
          </a:bodyPr>
          <a:lstStyle/>
          <a:p>
            <a:r>
              <a:rPr lang="pt-BR" dirty="0" smtClean="0"/>
              <a:t> </a:t>
            </a:r>
            <a:endParaRPr lang="pt-BR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/>
            <a:r>
              <a:rPr lang="pt-BR" sz="5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nome recepcionista XXX mal educada </a:t>
            </a:r>
          </a:p>
          <a:p>
            <a:pPr marL="0"/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Recepção péssima</a:t>
            </a:r>
          </a:p>
          <a:p>
            <a:pPr marL="0"/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Enfermagem não da a mínima (sic)” anônimo</a:t>
            </a:r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/>
            <a:endParaRPr lang="pt-BR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/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SUS. É um sistema criado para não haver, falhas.mais infelizmente que opera esse sistema não competente.</a:t>
            </a:r>
          </a:p>
          <a:p>
            <a:pPr marL="0"/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Funcionários e médicos sem estimulo algum para trabalhar. Diagnósticos péssimos e demorados.</a:t>
            </a:r>
          </a:p>
          <a:p>
            <a:pPr marL="0"/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Aparelhos de exames em péssimo estado, e médicos sem classificações, para diagnóstico correto. (sic)” Beatriz Vieira.</a:t>
            </a:r>
          </a:p>
          <a:p>
            <a:pPr marL="0"/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/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“não tenho o que reclamar dos médicos nem das enfermeiras mas infelizmente toda noite que passei aqui na maternidade que foram três nunca deixaram água se quisessem tínhamos que ir no bebedouro p/tomar , principalmente lactante na madrugada ter que ir no bebedouro tomar água por gentileza encham aquela garrafa e verifiquem p/ ver se está faltando </a:t>
            </a:r>
            <a:r>
              <a:rPr lang="pt-BR" sz="7200" dirty="0" err="1" smtClean="0">
                <a:latin typeface="Times New Roman" pitchFamily="18" charset="0"/>
                <a:cs typeface="Times New Roman" pitchFamily="18" charset="0"/>
              </a:rPr>
              <a:t>pq</a:t>
            </a:r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 na madrugada nem as </a:t>
            </a:r>
            <a:r>
              <a:rPr lang="pt-BR" sz="7200" dirty="0" err="1" smtClean="0">
                <a:latin typeface="Times New Roman" pitchFamily="18" charset="0"/>
                <a:cs typeface="Times New Roman" pitchFamily="18" charset="0"/>
              </a:rPr>
              <a:t>enfermera</a:t>
            </a:r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7200" dirty="0" err="1" smtClean="0">
                <a:latin typeface="Times New Roman" pitchFamily="18" charset="0"/>
                <a:cs typeface="Times New Roman" pitchFamily="18" charset="0"/>
              </a:rPr>
              <a:t>vcs</a:t>
            </a:r>
            <a:r>
              <a:rPr lang="pt-BR" sz="7200" dirty="0" smtClean="0">
                <a:latin typeface="Times New Roman" pitchFamily="18" charset="0"/>
                <a:cs typeface="Times New Roman" pitchFamily="18" charset="0"/>
              </a:rPr>
              <a:t> encontram ok.(sic)” anônimo.</a:t>
            </a:r>
          </a:p>
          <a:p>
            <a:pPr marL="0"/>
            <a:r>
              <a:rPr lang="pt-BR" sz="5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/>
            <a:r>
              <a:rPr lang="pt-BR" sz="5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pt-BR" sz="5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pt-BR" dirty="0" smtClean="0"/>
              <a:t> 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39017"/>
            <a:ext cx="18907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93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1800" u="sng" dirty="0" smtClean="0"/>
              <a:t>CONCLUSÃO</a:t>
            </a:r>
            <a:endParaRPr lang="pt-BR" sz="1800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                O Hospital Regional tem por objetivo atender toda população com humanização, respeito e dedicação, sabendo que a melhoria é necessária. Desta forma, buscamos a cada dia nos envolver com as equipes para o desenvolvimento no contexto de motivação e comprometimento com a profissão e usuário. 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520940" cy="548640"/>
          </a:xfrm>
        </p:spPr>
        <p:txBody>
          <a:bodyPr/>
          <a:lstStyle/>
          <a:p>
            <a:pPr algn="ctr"/>
            <a:r>
              <a:rPr lang="pt-BR" b="1" dirty="0" smtClean="0"/>
              <a:t>Ouvidoria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4214842"/>
          </a:xfrm>
        </p:spPr>
        <p:txBody>
          <a:bodyPr>
            <a:normAutofit/>
          </a:bodyPr>
          <a:lstStyle/>
          <a:p>
            <a:r>
              <a:rPr lang="pt-BR" dirty="0" smtClean="0"/>
              <a:t>A ouvidoria do Hospital Regional tem por objetivo, receber as reclamações/sugestões, analisar e dar um parecer ao usuário/e ou colaborador que realizou a manifestação dentro da nossa Unidade Hospitalar. </a:t>
            </a:r>
          </a:p>
          <a:p>
            <a:r>
              <a:rPr lang="pt-BR" dirty="0" smtClean="0"/>
              <a:t>Todas as manifestações pertinentes à Ouvidoria são registradas em um formulário especifico de cada setor e desta forma recolhido nos primeiros dias do mês, onde é realizada a contagem e apresentada em tabela.</a:t>
            </a:r>
          </a:p>
          <a:p>
            <a:r>
              <a:rPr lang="pt-BR" dirty="0" smtClean="0"/>
              <a:t>Reclamações relatadas por escrito são lidas e encaminhadas por meio de comunicado interno, para os responsáveis dos setores, que tem um prazo de no máximo 04 (quatro) dias para apresentarem uma resolução. Posteriormente é repassado para o usuário as medidas tomadas, desta forma dando devolução às reclamações.</a:t>
            </a:r>
          </a:p>
          <a:p>
            <a:r>
              <a:rPr lang="pt-BR" dirty="0" smtClean="0"/>
              <a:t>Reclamações relatadas por escrito que necessitam de parecer Administrativo, são repassados diretamente para a direção que analisa e posteriormente são direcionadas para o setor Jurídico do hospital para adotar de medidas cabíveis.</a:t>
            </a:r>
          </a:p>
          <a:p>
            <a:r>
              <a:rPr lang="pt-BR" dirty="0" smtClean="0"/>
              <a:t>Acerca dos elogios é apresentado no mural do refeitório no intuído de divulgação.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3"/>
            <a:ext cx="8496944" cy="650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047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Gráfico 124"/>
          <p:cNvGraphicFramePr/>
          <p:nvPr/>
        </p:nvGraphicFramePr>
        <p:xfrm>
          <a:off x="0" y="1142984"/>
          <a:ext cx="3929090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6" name="CaixaDeTexto 125"/>
          <p:cNvSpPr txBox="1"/>
          <p:nvPr/>
        </p:nvSpPr>
        <p:spPr>
          <a:xfrm>
            <a:off x="214282" y="428604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PLANILHA DE USUARIOS E FUNCIÓNÁRIOS QUE SE MANISFESTARAM NAS URNAS</a:t>
            </a:r>
            <a:endParaRPr lang="pt-BR" dirty="0" smtClean="0"/>
          </a:p>
          <a:p>
            <a:pPr algn="ctr"/>
            <a:r>
              <a:rPr lang="pt-BR" b="1" dirty="0" smtClean="0"/>
              <a:t>MÊS DE </a:t>
            </a:r>
            <a:r>
              <a:rPr lang="pt-BR" b="1" dirty="0" smtClean="0"/>
              <a:t>MAIO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127" name="CaixaDeTexto 126"/>
          <p:cNvSpPr txBox="1"/>
          <p:nvPr/>
        </p:nvSpPr>
        <p:spPr>
          <a:xfrm>
            <a:off x="3571868" y="2857496"/>
            <a:ext cx="500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Valores totais: </a:t>
            </a:r>
            <a:r>
              <a:rPr lang="pt-BR" dirty="0" smtClean="0"/>
              <a:t>89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Internações: </a:t>
            </a:r>
            <a:r>
              <a:rPr lang="pt-BR" dirty="0" smtClean="0"/>
              <a:t>53 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Pronto-Socorro: </a:t>
            </a:r>
            <a:r>
              <a:rPr lang="pt-BR" dirty="0" smtClean="0"/>
              <a:t>36 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Colaboradores: </a:t>
            </a:r>
            <a:r>
              <a:rPr lang="pt-BR" dirty="0" smtClean="0"/>
              <a:t>03 </a:t>
            </a:r>
            <a:r>
              <a:rPr lang="pt-BR" dirty="0" smtClean="0"/>
              <a:t>manifestação recebida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8156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i="1" u="sng" dirty="0" smtClean="0"/>
              <a:t>PRONTO SOCORRO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AVALIAÇÃO DO USUÁRIO- ATENDIMENTO GERAL SETOR PRONTO SOCORRO</a:t>
            </a:r>
          </a:p>
          <a:p>
            <a:r>
              <a:rPr lang="pt-BR" dirty="0" smtClean="0"/>
              <a:t>RECEPÇÃO E SERVIÇO DE SEGURANÇA</a:t>
            </a:r>
          </a:p>
        </p:txBody>
      </p:sp>
      <p:graphicFrame>
        <p:nvGraphicFramePr>
          <p:cNvPr id="4" name="Gráfico 3"/>
          <p:cNvGraphicFramePr/>
          <p:nvPr/>
        </p:nvGraphicFramePr>
        <p:xfrm>
          <a:off x="0" y="1857364"/>
          <a:ext cx="318135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357554" y="1857364"/>
            <a:ext cx="32861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</a:t>
            </a:r>
            <a:r>
              <a:rPr lang="pt-BR" dirty="0" smtClean="0"/>
              <a:t> </a:t>
            </a:r>
            <a:r>
              <a:rPr lang="pt-BR" dirty="0" smtClean="0"/>
              <a:t> </a:t>
            </a:r>
            <a:r>
              <a:rPr lang="pt-BR" dirty="0" smtClean="0"/>
              <a:t>13</a:t>
            </a:r>
            <a:r>
              <a:rPr lang="pt-BR" b="1" dirty="0" smtClean="0"/>
              <a:t>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BOM</a:t>
            </a:r>
            <a:r>
              <a:rPr lang="pt-BR" dirty="0" smtClean="0"/>
              <a:t>: </a:t>
            </a:r>
            <a:r>
              <a:rPr lang="pt-BR" dirty="0" smtClean="0"/>
              <a:t>39</a:t>
            </a:r>
            <a:r>
              <a:rPr lang="pt-BR" b="1" dirty="0" smtClean="0"/>
              <a:t>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REGULAR: </a:t>
            </a:r>
            <a:r>
              <a:rPr lang="pt-BR" dirty="0" smtClean="0"/>
              <a:t>10</a:t>
            </a:r>
            <a:r>
              <a:rPr lang="pt-BR" dirty="0" smtClean="0"/>
              <a:t> </a:t>
            </a:r>
            <a:r>
              <a:rPr lang="pt-BR" dirty="0" smtClean="0"/>
              <a:t>manifestações recebidas</a:t>
            </a:r>
            <a:r>
              <a:rPr lang="pt-BR" b="1" dirty="0" smtClean="0"/>
              <a:t>	</a:t>
            </a:r>
            <a:endParaRPr lang="pt-BR" dirty="0" smtClean="0"/>
          </a:p>
          <a:p>
            <a:r>
              <a:rPr lang="pt-BR" b="1" dirty="0" smtClean="0"/>
              <a:t>RUIM: </a:t>
            </a:r>
            <a:r>
              <a:rPr lang="pt-BR" dirty="0" smtClean="0"/>
              <a:t>06 </a:t>
            </a:r>
            <a:r>
              <a:rPr lang="pt-BR" dirty="0" smtClean="0"/>
              <a:t>manifestações recebidas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365760"/>
            <a:ext cx="8143932" cy="777224"/>
          </a:xfrm>
        </p:spPr>
        <p:txBody>
          <a:bodyPr/>
          <a:lstStyle/>
          <a:p>
            <a:pPr algn="ctr"/>
            <a:r>
              <a:rPr lang="pt-BR" sz="2000" b="1" dirty="0" smtClean="0"/>
              <a:t>AVALIAÇÃO DO ATENDIMENTO NO PRONTO-SOCORRO: CLASSIFICAÇÃO DE RISCO, EQUIPE MÉDICA, EQUIPE DE ENFERMAGEM.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14282" y="1214422"/>
          <a:ext cx="3821113" cy="2322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643438" y="2071678"/>
            <a:ext cx="40719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 </a:t>
            </a:r>
            <a:r>
              <a:rPr lang="pt-BR" dirty="0" smtClean="0"/>
              <a:t>19 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BOM</a:t>
            </a:r>
            <a:r>
              <a:rPr lang="pt-BR" dirty="0" smtClean="0"/>
              <a:t>: </a:t>
            </a:r>
            <a:r>
              <a:rPr lang="pt-BR" dirty="0" smtClean="0"/>
              <a:t>59</a:t>
            </a:r>
            <a:r>
              <a:rPr lang="pt-BR" dirty="0" smtClean="0"/>
              <a:t>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REGULAR: </a:t>
            </a:r>
            <a:r>
              <a:rPr lang="pt-BR" b="1" dirty="0" smtClean="0"/>
              <a:t> </a:t>
            </a:r>
            <a:r>
              <a:rPr lang="pt-BR" dirty="0" smtClean="0"/>
              <a:t>09 </a:t>
            </a:r>
            <a:r>
              <a:rPr lang="pt-BR" dirty="0" smtClean="0"/>
              <a:t>manifestação </a:t>
            </a:r>
            <a:r>
              <a:rPr lang="pt-BR" dirty="0" smtClean="0"/>
              <a:t>recebida</a:t>
            </a:r>
          </a:p>
          <a:p>
            <a:r>
              <a:rPr lang="pt-BR" b="1" dirty="0" smtClean="0"/>
              <a:t>RUIM</a:t>
            </a:r>
            <a:r>
              <a:rPr lang="pt-BR" dirty="0" smtClean="0"/>
              <a:t>: </a:t>
            </a:r>
            <a:r>
              <a:rPr lang="pt-BR" dirty="0" smtClean="0"/>
              <a:t>10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000" b="1" dirty="0" smtClean="0"/>
              <a:t>AVALIAÇÃO DO ATENDIMENTO DOS SERVIÇOS COMPLEMENTARES: RAIO X, ORTOPEDIA, ULTRASSOM, LABORATÓRIO.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0" y="1142984"/>
          <a:ext cx="4249741" cy="2536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572000" y="2143116"/>
            <a:ext cx="371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 </a:t>
            </a:r>
            <a:r>
              <a:rPr lang="pt-BR" dirty="0" smtClean="0"/>
              <a:t>18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BOM: </a:t>
            </a:r>
            <a:r>
              <a:rPr lang="pt-BR" dirty="0" smtClean="0"/>
              <a:t>61 M</a:t>
            </a:r>
            <a:r>
              <a:rPr lang="pt-BR" dirty="0" smtClean="0"/>
              <a:t>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REGULAR: </a:t>
            </a:r>
            <a:r>
              <a:rPr lang="pt-BR" dirty="0" smtClean="0"/>
              <a:t>06 manifestação recebidas</a:t>
            </a:r>
            <a:endParaRPr lang="pt-BR" dirty="0" smtClean="0"/>
          </a:p>
          <a:p>
            <a:r>
              <a:rPr lang="pt-BR" b="1" dirty="0" smtClean="0"/>
              <a:t>RUIM: </a:t>
            </a:r>
            <a:r>
              <a:rPr lang="pt-BR" dirty="0" smtClean="0"/>
              <a:t> </a:t>
            </a:r>
            <a:r>
              <a:rPr lang="pt-BR" dirty="0" smtClean="0"/>
              <a:t>05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365760"/>
            <a:ext cx="8286808" cy="848662"/>
          </a:xfrm>
        </p:spPr>
        <p:txBody>
          <a:bodyPr/>
          <a:lstStyle/>
          <a:p>
            <a:pPr algn="ctr"/>
            <a:r>
              <a:rPr lang="pt-BR" sz="2000" b="1" dirty="0" smtClean="0"/>
              <a:t>AVALIAÇÃO DA QUALIDADE DAS INSTALAÇÕES, ORGANIZAÇÃO, HIGIENIZAÇÃO, LIMPEZA, ACOMODAÇÃO OFERECIDA. 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786314" y="2143116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</a:t>
            </a:r>
            <a:r>
              <a:rPr lang="pt-BR" dirty="0" smtClean="0"/>
              <a:t> </a:t>
            </a:r>
            <a:r>
              <a:rPr lang="pt-BR" dirty="0" smtClean="0"/>
              <a:t>18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BOM: </a:t>
            </a:r>
            <a:r>
              <a:rPr lang="pt-BR" dirty="0" smtClean="0"/>
              <a:t>62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REGULAR: </a:t>
            </a:r>
            <a:r>
              <a:rPr lang="pt-BR" dirty="0" smtClean="0"/>
              <a:t>05</a:t>
            </a:r>
            <a:r>
              <a:rPr lang="pt-BR" b="1" dirty="0" smtClean="0"/>
              <a:t> </a:t>
            </a:r>
            <a:r>
              <a:rPr lang="pt-BR" dirty="0" smtClean="0"/>
              <a:t>manifestação recebida</a:t>
            </a:r>
          </a:p>
          <a:p>
            <a:r>
              <a:rPr lang="pt-BR" b="1" dirty="0" smtClean="0"/>
              <a:t>RUIM: </a:t>
            </a:r>
            <a:r>
              <a:rPr lang="pt-BR" dirty="0" smtClean="0"/>
              <a:t>09 manifestações recebidas</a:t>
            </a:r>
            <a:endParaRPr lang="pt-BR" dirty="0"/>
          </a:p>
        </p:txBody>
      </p:sp>
      <p:graphicFrame>
        <p:nvGraphicFramePr>
          <p:cNvPr id="9" name="Gráfico 8"/>
          <p:cNvGraphicFramePr/>
          <p:nvPr/>
        </p:nvGraphicFramePr>
        <p:xfrm>
          <a:off x="0" y="1428736"/>
          <a:ext cx="4286248" cy="271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Ângulos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714</Words>
  <PresentationFormat>Apresentação na tela (4:3)</PresentationFormat>
  <Paragraphs>127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Ângulos</vt:lpstr>
      <vt:lpstr>RELATÓRIO DA OUVIDORIA- MÊS DE MAIO FUNSAU-NA 2018</vt:lpstr>
      <vt:lpstr>Slide 2</vt:lpstr>
      <vt:lpstr>Ouvidoria </vt:lpstr>
      <vt:lpstr>Slide 4</vt:lpstr>
      <vt:lpstr>Slide 5</vt:lpstr>
      <vt:lpstr>PRONTO SOCORRO</vt:lpstr>
      <vt:lpstr>AVALIAÇÃO DO ATENDIMENTO NO PRONTO-SOCORRO: CLASSIFICAÇÃO DE RISCO, EQUIPE MÉDICA, EQUIPE DE ENFERMAGEM.</vt:lpstr>
      <vt:lpstr>AVALIAÇÃO DO ATENDIMENTO DOS SERVIÇOS COMPLEMENTARES: RAIO X, ORTOPEDIA, ULTRASSOM, LABORATÓRIO.</vt:lpstr>
      <vt:lpstr>AVALIAÇÃO DA QUALIDADE DAS INSTALAÇÕES, ORGANIZAÇÃO, HIGIENIZAÇÃO, LIMPEZA, ACOMODAÇÃO OFERECIDA. </vt:lpstr>
      <vt:lpstr>PERFIL DOS MANIFESTANTES PRONTO SOCORRO</vt:lpstr>
      <vt:lpstr>INTERNAÇÕES AVALIAÇÃO DAS INTERNAÇÕES: QUANDO A QUALIDADE DAS INSTALAÇÕES E DO ATENDIMENTO GERAL: INCLUI RECEPÇÃO, NUTRIÇÃO, ATENDIMENTO DA COPEIRA, INSTALAÇÕES, LIMPEZA, HORARIO DE VISITA. </vt:lpstr>
      <vt:lpstr>AVALIAÇÃO DA QUALIDADE NO ATENDIMENTO DA EQUIPE DE ATENÇÃO A SAÚDE: INCLUI EQUIPE DE ENFERMAGEM, EQUIPE MÉDICA, EQUIPE FISIOTERAPEUTA, ASSISTENTE SOCIAL, E NUTRICIONISTA.</vt:lpstr>
      <vt:lpstr>PERFIL DOS MANIFESTANTES </vt:lpstr>
      <vt:lpstr>RELATÓRIO DE MÊS DE MAIO DA OUVIDORIA </vt:lpstr>
      <vt:lpstr>Slide 15</vt:lpstr>
      <vt:lpstr>  RECLAMAÇÕES URNA DOS USUÁRIOS REFERENTE AO                        MÊS 05/18 </vt:lpstr>
      <vt:lpstr>Slide 17</vt:lpstr>
      <vt:lpstr>Slide 18</vt:lpstr>
      <vt:lpstr>Slide 19</vt:lpstr>
      <vt:lpstr>CONCLUSÃO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 OUVIDORIA- MÊS DE FEVEREIRO FUNSAU-NA 2018</dc:title>
  <cp:lastModifiedBy>Administrador</cp:lastModifiedBy>
  <cp:revision>67</cp:revision>
  <dcterms:modified xsi:type="dcterms:W3CDTF">2018-06-14T12:50:23Z</dcterms:modified>
</cp:coreProperties>
</file>