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58" r:id="rId4"/>
    <p:sldId id="262" r:id="rId5"/>
    <p:sldId id="259" r:id="rId6"/>
    <p:sldId id="263" r:id="rId7"/>
    <p:sldId id="260" r:id="rId8"/>
    <p:sldId id="261" r:id="rId9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>
      <p:cViewPr varScale="1">
        <p:scale>
          <a:sx n="84" d="100"/>
          <a:sy n="84" d="100"/>
        </p:scale>
        <p:origin x="696" y="5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RECEITAS </a:t>
            </a:r>
            <a:r>
              <a:rPr lang="en-US" u="sng" dirty="0" smtClean="0"/>
              <a:t>3º</a:t>
            </a:r>
            <a:r>
              <a:rPr lang="en-US" u="sng" baseline="0" dirty="0" smtClean="0"/>
              <a:t> QUADRIMESTRE</a:t>
            </a:r>
            <a:r>
              <a:rPr lang="en-US" u="sng" dirty="0" smtClean="0"/>
              <a:t>/2017 </a:t>
            </a:r>
            <a:r>
              <a:rPr lang="en-US" u="sng" baseline="0" dirty="0" smtClean="0"/>
              <a:t> R$ 7.253.128,83</a:t>
            </a:r>
            <a:r>
              <a:rPr lang="en-US" u="sng" dirty="0" smtClean="0"/>
              <a:t> </a:t>
            </a:r>
            <a:endParaRPr lang="en-US" u="sng" dirty="0"/>
          </a:p>
          <a:p>
            <a:pPr algn="l">
              <a:defRPr u="sng"/>
            </a:pPr>
            <a:r>
              <a:rPr lang="en-US" u="sng" dirty="0"/>
              <a:t> POR FONTE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029847440944878"/>
          <c:y val="0.13714225571825844"/>
          <c:w val="0.40460277230971131"/>
          <c:h val="0.84973172624018478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RECEITAS - POR FONTE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2.1063480681399682E-2"/>
                  <c:y val="4.477569824950216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5670237016766175"/>
                  <c:y val="8.262918385355742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552815330148737E-2"/>
                  <c:y val="-0.122368097026411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1981173000465055"/>
                  <c:y val="0.142444694124648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8.8754690872824921E-2"/>
                  <c:y val="2.022874597262410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1595481439466228E-3"/>
                  <c:y val="-3.2497973486014488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Plan1!$B$2:$B$7</c:f>
              <c:numCache>
                <c:formatCode>_("R$"* #,##0.00_);_("R$"* \(#,##0.00\);_("R$"* "-"??_);_(@_)</c:formatCode>
                <c:ptCount val="6"/>
                <c:pt idx="0">
                  <c:v>705200.47</c:v>
                </c:pt>
                <c:pt idx="1">
                  <c:v>1466150</c:v>
                </c:pt>
                <c:pt idx="2">
                  <c:v>3096343.52</c:v>
                </c:pt>
                <c:pt idx="3">
                  <c:v>1700000</c:v>
                </c:pt>
                <c:pt idx="4">
                  <c:v>240000</c:v>
                </c:pt>
                <c:pt idx="5">
                  <c:v>45434.84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Plan1!$C$2:$C$7</c:f>
              <c:numCache>
                <c:formatCode>0.000%</c:formatCode>
                <c:ptCount val="6"/>
                <c:pt idx="0">
                  <c:v>9.7227070761956941E-2</c:v>
                </c:pt>
                <c:pt idx="1">
                  <c:v>0.20214034995983932</c:v>
                </c:pt>
                <c:pt idx="2">
                  <c:v>0.42689763170799766</c:v>
                </c:pt>
                <c:pt idx="3">
                  <c:v>0.23438160824726453</c:v>
                </c:pt>
                <c:pt idx="4">
                  <c:v>3.3089168223143228E-2</c:v>
                </c:pt>
                <c:pt idx="5">
                  <c:v>6.2641710997983196E-3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B w="152400" h="50800" prst="softRound"/>
    </a:sp3d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PAGAMENTOS</a:t>
            </a:r>
            <a:r>
              <a:rPr lang="en-US" b="1" baseline="0" dirty="0" smtClean="0"/>
              <a:t> REALIZADOS 1º QUADRIMESTRE / 2018 R$ 7.126.682,74</a:t>
            </a:r>
          </a:p>
          <a:p>
            <a:pPr algn="l">
              <a:defRPr b="1"/>
            </a:pPr>
            <a:r>
              <a:rPr lang="en-US" b="1" baseline="0" dirty="0" smtClean="0"/>
              <a:t>POR DESTINO</a:t>
            </a:r>
            <a:endParaRPr lang="en-US" b="1" dirty="0"/>
          </a:p>
        </c:rich>
      </c:tx>
      <c:layout>
        <c:manualLayout>
          <c:xMode val="edge"/>
          <c:yMode val="edge"/>
          <c:x val="1.9916696626530694E-4"/>
          <c:y val="2.730312850008207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4864738976552641"/>
                  <c:y val="0.105469461018971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7846593649704889"/>
                  <c:y val="-0.293727189265818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7636667009393704E-2"/>
                  <c:y val="7.693021825230747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Plan1!$B$2:$B$4</c:f>
              <c:numCache>
                <c:formatCode>_("R$"* #,##0.00_);_("R$"* \(#,##0.00\);_("R$"* "-"??_);_(@_)</c:formatCode>
                <c:ptCount val="3"/>
                <c:pt idx="0">
                  <c:v>2112643.44</c:v>
                </c:pt>
                <c:pt idx="1">
                  <c:v>3733253.13</c:v>
                </c:pt>
                <c:pt idx="2">
                  <c:v>1280786.17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0.2964413482506168</c:v>
                </c:pt>
                <c:pt idx="1">
                  <c:v>0.52384163378654902</c:v>
                </c:pt>
                <c:pt idx="2">
                  <c:v>0.17971701796283412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cap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RESTOS A </a:t>
            </a: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RECEBER E PAGAR 1º QUADRIMESTRE/2018</a:t>
            </a:r>
            <a:endParaRPr lang="en-US" b="1" u="sng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cap="none" spc="50" baseline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161007217847769"/>
          <c:y val="8.9845204713344229E-2"/>
          <c:w val="0.87244094488188972"/>
          <c:h val="0.603758147242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393700">
                <a:schemeClr val="accent1">
                  <a:alpha val="0"/>
                </a:schemeClr>
              </a:glow>
              <a:outerShdw blurRad="57150" dir="5400000" sx="1000" sy="1000" algn="ctr" rotWithShape="0">
                <a:srgbClr val="000000">
                  <a:alpha val="63000"/>
                </a:srgb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Lbls>
            <c:dLbl>
              <c:idx val="0"/>
              <c:layout>
                <c:manualLayout>
                  <c:x val="7.3247839568255221E-4"/>
                  <c:y val="-1.01546671511393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726410998911936E-3"/>
                  <c:y val="-2.43536658564014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5.43876211085993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8538213681084921E-3"/>
                  <c:y val="-1.05781016794798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8538213681084921E-3"/>
                  <c:y val="-1.81812380271228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8292399887077499E-2"/>
                  <c:y val="-6.13491377228708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8538213681084921E-3"/>
                  <c:y val="-1.917385135119596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1.304250366243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638800644811996E-17"/>
                  <c:y val="-1.288565819301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0954868110065056E-3"/>
                  <c:y val="-4.05408189789073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9.2691068405424606E-4"/>
                  <c:y val="-5.42525130106223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6242832498919091E-3"/>
                  <c:y val="-8.00516917833579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0457260599545217E-3"/>
                  <c:y val="-0.1009747484673467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6.2905774647516212E-3"/>
                  <c:y val="-5.31374220993705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5.2204785769430417E-3"/>
                  <c:y val="-0.1226052886840420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2.0833003970793999E-3"/>
                  <c:y val="-0.1567536596653838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2.2191117597377442E-3"/>
                  <c:y val="-1.04385378889100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1.5277601289623992E-16"/>
                  <c:y val="-0.2641360426022789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-8.3300076459183678E-3"/>
                  <c:y val="-9.0430149688273995E-2"/>
                </c:manualLayout>
              </c:layout>
              <c:tx>
                <c:rich>
                  <a:bodyPr/>
                  <a:lstStyle/>
                  <a:p>
                    <a:fld id="{F99A9EEF-1445-4EF5-B5B4-158C8E3FC0C0}" type="VALUE">
                      <a:rPr lang="en-US" i="0"/>
                      <a:pPr/>
                      <a:t>[VALOR]</a:t>
                    </a:fld>
                    <a:endParaRPr lang="pt-B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9"/>
              <c:layout>
                <c:manualLayout>
                  <c:x val="-9.2691068405424606E-4"/>
                  <c:y val="-3.61336546797996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3.3593578713109321E-3"/>
                  <c:y val="-5.3837702403430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5.2251873729478572E-2"/>
                  <c:y val="2.293648289519588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Plan1!$A$2:$A$26</c:f>
              <c:strCache>
                <c:ptCount val="22"/>
                <c:pt idx="0">
                  <c:v>Saldo em Banco</c:v>
                </c:pt>
                <c:pt idx="1">
                  <c:v>A Rec MAC / RUE</c:v>
                </c:pt>
                <c:pt idx="2">
                  <c:v>A Rec SES</c:v>
                </c:pt>
                <c:pt idx="3">
                  <c:v>A Rec SES UTI</c:v>
                </c:pt>
                <c:pt idx="4">
                  <c:v>A Rec SES Batayporã</c:v>
                </c:pt>
                <c:pt idx="5">
                  <c:v>A Rec Muncípios Cob Jud</c:v>
                </c:pt>
                <c:pt idx="6">
                  <c:v>INSS Patronal/Serv Judic</c:v>
                </c:pt>
                <c:pt idx="7">
                  <c:v>Folha Pgto / Férias</c:v>
                </c:pt>
                <c:pt idx="8">
                  <c:v>FGTS </c:v>
                </c:pt>
                <c:pt idx="9">
                  <c:v>FGTS Parcelamento</c:v>
                </c:pt>
                <c:pt idx="10">
                  <c:v>Acordo Trabalhista</c:v>
                </c:pt>
                <c:pt idx="11">
                  <c:v>Pis Folha - Judicial</c:v>
                </c:pt>
                <c:pt idx="12">
                  <c:v>INSS Ret Servidores</c:v>
                </c:pt>
                <c:pt idx="13">
                  <c:v>IR Ret Servidores</c:v>
                </c:pt>
                <c:pt idx="14">
                  <c:v>Contr Sindical Servidores</c:v>
                </c:pt>
                <c:pt idx="15">
                  <c:v>Consignado Servidores</c:v>
                </c:pt>
                <c:pt idx="16">
                  <c:v>IR Retido Médicos 14 15 16</c:v>
                </c:pt>
                <c:pt idx="17">
                  <c:v>ISSQN Retido Serviços</c:v>
                </c:pt>
                <c:pt idx="18">
                  <c:v>Serv Médicos / HR</c:v>
                </c:pt>
                <c:pt idx="19">
                  <c:v>Serv Prest UTI</c:v>
                </c:pt>
                <c:pt idx="20">
                  <c:v>Insumos/Serviços Pgar</c:v>
                </c:pt>
                <c:pt idx="21">
                  <c:v>Saldo Final Apurado</c:v>
                </c:pt>
              </c:strCache>
            </c:strRef>
          </c:cat>
          <c:val>
            <c:numRef>
              <c:f>Plan1!$B$2:$B$26</c:f>
              <c:numCache>
                <c:formatCode>_("R$"* #,##0.00_);_("R$"* \(#,##0.00\);_("R$"* "-"??_);_(@_)</c:formatCode>
                <c:ptCount val="22"/>
                <c:pt idx="0">
                  <c:v>126446.09</c:v>
                </c:pt>
                <c:pt idx="1">
                  <c:v>366537.5</c:v>
                </c:pt>
                <c:pt idx="2">
                  <c:v>505000</c:v>
                </c:pt>
                <c:pt idx="3">
                  <c:v>426000</c:v>
                </c:pt>
                <c:pt idx="4">
                  <c:v>30835.88</c:v>
                </c:pt>
                <c:pt idx="5">
                  <c:v>824403.57</c:v>
                </c:pt>
                <c:pt idx="6">
                  <c:v>3399101.38</c:v>
                </c:pt>
                <c:pt idx="7">
                  <c:v>377242.68</c:v>
                </c:pt>
                <c:pt idx="8">
                  <c:v>36691.129999999997</c:v>
                </c:pt>
                <c:pt idx="9">
                  <c:v>475247.47</c:v>
                </c:pt>
                <c:pt idx="10">
                  <c:v>19335.78</c:v>
                </c:pt>
                <c:pt idx="11">
                  <c:v>57566.22</c:v>
                </c:pt>
                <c:pt idx="12">
                  <c:v>661174.31999999995</c:v>
                </c:pt>
                <c:pt idx="13">
                  <c:v>17500.23</c:v>
                </c:pt>
                <c:pt idx="14">
                  <c:v>2788.26</c:v>
                </c:pt>
                <c:pt idx="15">
                  <c:v>7807.35</c:v>
                </c:pt>
                <c:pt idx="16">
                  <c:v>568617.81999999995</c:v>
                </c:pt>
                <c:pt idx="17">
                  <c:v>12986.96</c:v>
                </c:pt>
                <c:pt idx="18">
                  <c:v>487388.11</c:v>
                </c:pt>
                <c:pt idx="19">
                  <c:v>426000</c:v>
                </c:pt>
                <c:pt idx="20">
                  <c:v>433188.94</c:v>
                </c:pt>
                <c:pt idx="21">
                  <c:v>4703413.6100000003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73931352"/>
        <c:axId val="275057408"/>
      </c:barChart>
      <c:catAx>
        <c:axId val="173931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275057408"/>
        <c:crosses val="autoZero"/>
        <c:auto val="1"/>
        <c:lblAlgn val="ctr"/>
        <c:lblOffset val="100"/>
        <c:noMultiLvlLbl val="0"/>
      </c:catAx>
      <c:valAx>
        <c:axId val="27505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931352"/>
        <c:crosses val="autoZero"/>
        <c:crossBetween val="between"/>
      </c:valAx>
      <c:spPr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sq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4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635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8E50C2-1CE0-4F3C-A6E7-CA9983214929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1D3E08-CF38-4889-B304-D78E4DAD96A1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5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78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7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3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954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4385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570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5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Linh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95B1F9-604F-4CF7-87B7-0079681CB72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C0EB1E-546A-458E-88BA-3CE205201793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0A4D40-3DE8-4EFA-9164-F4E268E9BEEE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E0CEA4-2DCC-42ED-AE16-7B8BFF3F354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91FEB-8904-40BC-AA2B-3E42FBDCE77D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E7CE3-F7B9-486D-A6A1-BA5AED982C0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462E-1B43-4CA6-916C-67DBFFE46A3A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vermelha" descr="Barra vermelh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135DF4C-E7D3-48B1-9E56-BE0A5A02CA2F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mbolos prestação de con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08721"/>
            <a:ext cx="119896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328" y="116632"/>
            <a:ext cx="120973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REUNIÃO  CONSELHO  CURADOR  FUNSAU NA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5159896" cy="908720"/>
          </a:xfrm>
        </p:spPr>
        <p:txBody>
          <a:bodyPr rtlCol="0">
            <a:normAutofit/>
          </a:bodyPr>
          <a:lstStyle/>
          <a:p>
            <a:pPr rtl="0"/>
            <a:r>
              <a:rPr lang="pt-BR" sz="2800" dirty="0" smtClean="0"/>
              <a:t>   FUNDAÇÃO SERVIÇOS DE SAÚDE DE NOVA ANDRADINA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5063208" cy="1728192"/>
          </a:xfrm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 rtlCol="0">
            <a:noAutofit/>
          </a:bodyPr>
          <a:lstStyle/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Relatório financeiro</a:t>
            </a:r>
            <a:endParaRPr lang="pt-BR" dirty="0">
              <a:solidFill>
                <a:srgbClr val="C00000"/>
              </a:solidFill>
            </a:endParaRP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RESTOS A RECEBER E A pagar</a:t>
            </a:r>
          </a:p>
          <a:p>
            <a:pPr algn="ctr" rtl="0"/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dirty="0" smtClean="0">
                <a:solidFill>
                  <a:srgbClr val="C00000"/>
                </a:solidFill>
              </a:rPr>
              <a:t> 1ºQUADRIMESTRE / 2018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28800"/>
            <a:ext cx="1847850" cy="381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57192"/>
            <a:ext cx="4968552" cy="1656184"/>
          </a:xfrm>
          <a:prstGeom prst="rect">
            <a:avLst/>
          </a:prstGeom>
          <a:solidFill>
            <a:srgbClr val="00B0F0"/>
          </a:solidFill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767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616383"/>
              </p:ext>
            </p:extLst>
          </p:nvPr>
        </p:nvGraphicFramePr>
        <p:xfrm>
          <a:off x="839416" y="2348880"/>
          <a:ext cx="10585176" cy="2042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1944216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 CONTRATO PREST SERVIÇOS </a:t>
                      </a:r>
                    </a:p>
                    <a:p>
                      <a:r>
                        <a:rPr lang="pt-BR" sz="1600" baseline="0" dirty="0" smtClean="0"/>
                        <a:t>Teto Federal – MAC</a:t>
                      </a:r>
                    </a:p>
                    <a:p>
                      <a:r>
                        <a:rPr lang="pt-BR" sz="1600" baseline="0" dirty="0" smtClean="0"/>
                        <a:t>Teto Federal – RUE </a:t>
                      </a:r>
                    </a:p>
                    <a:p>
                      <a:r>
                        <a:rPr lang="pt-BR" sz="1600" baseline="0" dirty="0" smtClean="0"/>
                        <a:t>Secretaria de Estado de Saúde MS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UTI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(SES MS </a:t>
                      </a:r>
                      <a:r>
                        <a:rPr lang="pt-BR" sz="1600" baseline="0" dirty="0" err="1" smtClean="0"/>
                        <a:t>Batayporã</a:t>
                      </a:r>
                      <a:r>
                        <a:rPr lang="pt-BR" sz="1600" baseline="0" dirty="0" smtClean="0"/>
                        <a:t>)</a:t>
                      </a:r>
                    </a:p>
                    <a:p>
                      <a:r>
                        <a:rPr lang="pt-BR" sz="1600" baseline="0" dirty="0" smtClean="0"/>
                        <a:t>Fundo Municipal de Saúde Nova Andradina </a:t>
                      </a:r>
                    </a:p>
                    <a:p>
                      <a:r>
                        <a:rPr lang="pt-BR" sz="1600" baseline="0" dirty="0" smtClean="0"/>
                        <a:t>Municípios Microrregião Nova Andradina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880.000,00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586.150,00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1.695.000,00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1.278.000,00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123.343,52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1.700.000,00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</a:t>
                      </a:r>
                      <a:r>
                        <a:rPr lang="pt-BR" sz="1600" dirty="0" smtClean="0"/>
                        <a:t>   </a:t>
                      </a:r>
                      <a:r>
                        <a:rPr lang="pt-BR" sz="1600" baseline="0" dirty="0" smtClean="0"/>
                        <a:t> 240.000,00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6.502.493,52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488473"/>
              </p:ext>
            </p:extLst>
          </p:nvPr>
        </p:nvGraphicFramePr>
        <p:xfrm>
          <a:off x="839416" y="836712"/>
          <a:ext cx="10585176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5"/>
                <a:gridCol w="2520279"/>
              </a:tblGrid>
              <a:tr h="1296144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SALDO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48.238-2</a:t>
                      </a:r>
                    </a:p>
                    <a:p>
                      <a:r>
                        <a:rPr lang="pt-BR" sz="1600" baseline="0" dirty="0" smtClean="0"/>
                        <a:t>BB Conta Corrente 48.752-X</a:t>
                      </a:r>
                    </a:p>
                    <a:p>
                      <a:r>
                        <a:rPr lang="pt-BR" sz="1600" baseline="0" dirty="0" smtClean="0"/>
                        <a:t>SICOOB Conta Corrente 400.871-5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617.815,84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</a:t>
                      </a:r>
                      <a:r>
                        <a:rPr lang="pt-BR" sz="1600" baseline="0" dirty="0" smtClean="0"/>
                        <a:t>31.332,16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56.052,47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          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705.200,47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970463"/>
              </p:ext>
            </p:extLst>
          </p:nvPr>
        </p:nvGraphicFramePr>
        <p:xfrm>
          <a:off x="839416" y="4581128"/>
          <a:ext cx="10585175" cy="15841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1"/>
                <a:gridCol w="2736304"/>
                <a:gridCol w="2520280"/>
              </a:tblGrid>
              <a:tr h="1584176">
                <a:tc>
                  <a:txBody>
                    <a:bodyPr/>
                    <a:lstStyle/>
                    <a:p>
                      <a:pPr algn="l"/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EVENTUAIS / OUTRAS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Repasse Projeto Cirurgias Eletivas </a:t>
                      </a:r>
                      <a:endParaRPr lang="pt-BR" sz="1600" dirty="0" smtClean="0"/>
                    </a:p>
                    <a:p>
                      <a:pPr algn="l"/>
                      <a:r>
                        <a:rPr lang="pt-BR" sz="1600" dirty="0" smtClean="0"/>
                        <a:t>Aplicação Financeira</a:t>
                      </a:r>
                      <a:r>
                        <a:rPr lang="pt-BR" sz="1600" baseline="0" dirty="0" smtClean="0"/>
                        <a:t> CC </a:t>
                      </a:r>
                    </a:p>
                    <a:p>
                      <a:pPr algn="l"/>
                      <a:r>
                        <a:rPr lang="pt-BR" sz="1600" baseline="0" dirty="0" smtClean="0"/>
                        <a:t>Devolução Saldo Suprimentos de Fundos</a:t>
                      </a:r>
                    </a:p>
                    <a:p>
                      <a:pPr algn="l"/>
                      <a:r>
                        <a:rPr lang="pt-BR" sz="1600" dirty="0" smtClean="0"/>
                        <a:t>Ajuda</a:t>
                      </a:r>
                      <a:r>
                        <a:rPr lang="pt-BR" sz="1600" baseline="0" dirty="0" smtClean="0"/>
                        <a:t> de Custo Edital de Compras</a:t>
                      </a:r>
                    </a:p>
                    <a:p>
                      <a:pPr algn="l"/>
                      <a:r>
                        <a:rPr lang="pt-BR" sz="1600" baseline="0" dirty="0" smtClean="0"/>
                        <a:t>Repasse Doações PF/PJ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baseline="0" dirty="0" smtClean="0"/>
                        <a:t>    33.694,05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            2.427,28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</a:t>
                      </a:r>
                      <a:r>
                        <a:rPr lang="pt-BR" sz="1600" baseline="0" dirty="0" smtClean="0"/>
                        <a:t>                 211,71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</a:t>
                      </a:r>
                      <a:r>
                        <a:rPr lang="pt-BR" sz="1600" baseline="0" dirty="0" smtClean="0"/>
                        <a:t>    160,00</a:t>
                      </a:r>
                      <a:r>
                        <a:rPr lang="pt-BR" sz="1600" dirty="0" smtClean="0"/>
                        <a:t>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</a:t>
                      </a:r>
                      <a:r>
                        <a:rPr lang="pt-BR" sz="1600" baseline="0" dirty="0" smtClean="0"/>
                        <a:t>    8.941,80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b="1" dirty="0" smtClean="0"/>
                        <a:t>R$                      45.434,84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496518"/>
              </p:ext>
            </p:extLst>
          </p:nvPr>
        </p:nvGraphicFramePr>
        <p:xfrm>
          <a:off x="839416" y="6478096"/>
          <a:ext cx="10585176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290656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SALDO ANTERIOR + RECEITAS ...............................................................................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7.253.128,83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ítulo 21"/>
          <p:cNvSpPr txBox="1">
            <a:spLocks/>
          </p:cNvSpPr>
          <p:nvPr/>
        </p:nvSpPr>
        <p:spPr>
          <a:xfrm>
            <a:off x="26285" y="476672"/>
            <a:ext cx="12097344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1º QUADRIMESTRE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-1456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644240173"/>
              </p:ext>
            </p:extLst>
          </p:nvPr>
        </p:nvGraphicFramePr>
        <p:xfrm>
          <a:off x="119336" y="548680"/>
          <a:ext cx="11903968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476672"/>
            <a:ext cx="12097344" cy="2417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PAGAMENTOS REALIZADOS – 1º QUADRIMESTRE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706245"/>
              </p:ext>
            </p:extLst>
          </p:nvPr>
        </p:nvGraphicFramePr>
        <p:xfrm>
          <a:off x="839416" y="1700808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2.SERVIÇOS TOMADOS MÉDICOS / UTI</a:t>
                      </a:r>
                    </a:p>
                    <a:p>
                      <a:r>
                        <a:rPr lang="pt-BR" sz="1600" baseline="0" dirty="0" smtClean="0"/>
                        <a:t>Prestação Serviços Médicos</a:t>
                      </a:r>
                    </a:p>
                    <a:p>
                      <a:r>
                        <a:rPr lang="pt-BR" sz="1600" baseline="0" dirty="0" smtClean="0"/>
                        <a:t>Prestação Serviços UTI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2.029.253,13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R$                     1.704.000,00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aseline="0" dirty="0" smtClean="0"/>
                    </a:p>
                    <a:p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3.733.253,13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16110"/>
              </p:ext>
            </p:extLst>
          </p:nvPr>
        </p:nvGraphicFramePr>
        <p:xfrm>
          <a:off x="839416" y="764704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1.PAGAMENTO DE PESSOAL (CLT)</a:t>
                      </a:r>
                    </a:p>
                    <a:p>
                      <a:r>
                        <a:rPr lang="pt-BR" sz="1600" baseline="0" dirty="0" smtClean="0"/>
                        <a:t>Vencimentos (Salários, Férias, Rescisões)</a:t>
                      </a:r>
                    </a:p>
                    <a:p>
                      <a:r>
                        <a:rPr lang="pt-BR" sz="1600" baseline="0" dirty="0" smtClean="0"/>
                        <a:t>Encargos Folha Pagamento (</a:t>
                      </a:r>
                      <a:r>
                        <a:rPr lang="pt-BR" sz="1600" baseline="0" dirty="0" err="1" smtClean="0"/>
                        <a:t>Inss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Fgts</a:t>
                      </a:r>
                      <a:r>
                        <a:rPr lang="pt-BR" sz="1600" baseline="0" dirty="0" smtClean="0"/>
                        <a:t>, IR, Consignados)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1.651.125,29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461.518,15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2.112.643,44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963430"/>
              </p:ext>
            </p:extLst>
          </p:nvPr>
        </p:nvGraphicFramePr>
        <p:xfrm>
          <a:off x="839416" y="3356992"/>
          <a:ext cx="10568808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0352"/>
                <a:gridCol w="2732073"/>
                <a:gridCol w="2516383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4.AQUISIÇÃO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DE APOIO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Uso Geral (</a:t>
                      </a:r>
                      <a:r>
                        <a:rPr lang="pt-BR" sz="1600" baseline="0" dirty="0" err="1" smtClean="0"/>
                        <a:t>Ortop</a:t>
                      </a:r>
                      <a:r>
                        <a:rPr lang="pt-BR" sz="1600" baseline="0" dirty="0" smtClean="0"/>
                        <a:t>, Bens Uso/</a:t>
                      </a:r>
                      <a:r>
                        <a:rPr lang="pt-BR" sz="1600" baseline="0" dirty="0" err="1" smtClean="0"/>
                        <a:t>Cons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Hosp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215.220,48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215.220,48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81373"/>
              </p:ext>
            </p:extLst>
          </p:nvPr>
        </p:nvGraphicFramePr>
        <p:xfrm>
          <a:off x="839416" y="6381328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PAGAMENTOS REALIZADOS.............................................................................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7.126.682,74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26846"/>
              </p:ext>
            </p:extLst>
          </p:nvPr>
        </p:nvGraphicFramePr>
        <p:xfrm>
          <a:off x="839416" y="2636912"/>
          <a:ext cx="10585177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3"/>
                <a:gridCol w="2520281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3.OUTROS SERVIÇOS TOMADOS</a:t>
                      </a:r>
                    </a:p>
                    <a:p>
                      <a:r>
                        <a:rPr lang="pt-BR" sz="1600" baseline="0" dirty="0" smtClean="0"/>
                        <a:t>Prestação Serviços de Apoio (</a:t>
                      </a:r>
                      <a:r>
                        <a:rPr lang="pt-BR" sz="1600" baseline="0" dirty="0" err="1" smtClean="0"/>
                        <a:t>Manut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Inform</a:t>
                      </a:r>
                      <a:r>
                        <a:rPr lang="pt-BR" sz="1600" baseline="0" dirty="0" smtClean="0"/>
                        <a:t>, Esterilização)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307.825,01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307.825,01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632379"/>
              </p:ext>
            </p:extLst>
          </p:nvPr>
        </p:nvGraphicFramePr>
        <p:xfrm>
          <a:off x="839416" y="4077072"/>
          <a:ext cx="10585175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5.AQUISIÇÃO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APLICAÇÃO DIRETA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</a:t>
                      </a:r>
                      <a:r>
                        <a:rPr lang="pt-BR" sz="1600" baseline="0" dirty="0" err="1" smtClean="0"/>
                        <a:t>Aplic</a:t>
                      </a:r>
                      <a:r>
                        <a:rPr lang="pt-BR" sz="1600" baseline="0" dirty="0" smtClean="0"/>
                        <a:t> Direta (</a:t>
                      </a:r>
                      <a:r>
                        <a:rPr lang="pt-BR" sz="1600" baseline="0" dirty="0" err="1" smtClean="0"/>
                        <a:t>Prod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Limp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Nutriç</a:t>
                      </a:r>
                      <a:r>
                        <a:rPr lang="pt-BR" sz="1600" baseline="0" dirty="0" smtClean="0"/>
                        <a:t>, Gases)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284.618,74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284.618,74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178835"/>
              </p:ext>
            </p:extLst>
          </p:nvPr>
        </p:nvGraphicFramePr>
        <p:xfrm>
          <a:off x="839416" y="4797152"/>
          <a:ext cx="10585175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6.FARMÁCIA HOSPITALAR E EXAMES</a:t>
                      </a:r>
                    </a:p>
                    <a:p>
                      <a:r>
                        <a:rPr lang="pt-BR" sz="1600" baseline="0" dirty="0" smtClean="0"/>
                        <a:t>Medicamentos / Correlatos</a:t>
                      </a:r>
                    </a:p>
                    <a:p>
                      <a:r>
                        <a:rPr lang="pt-BR" sz="1600" baseline="0" dirty="0" smtClean="0"/>
                        <a:t>Exames Laboratoriais / Imagem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302.458,86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R$                        125.677,45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428.136,31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170459"/>
              </p:ext>
            </p:extLst>
          </p:nvPr>
        </p:nvGraphicFramePr>
        <p:xfrm>
          <a:off x="839416" y="5730200"/>
          <a:ext cx="10585176" cy="57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7.SERVIÇOS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PÚBLICOS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Telefone/Internet/Luz/Correios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44.985,63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44.985,63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2583294639"/>
              </p:ext>
            </p:extLst>
          </p:nvPr>
        </p:nvGraphicFramePr>
        <p:xfrm>
          <a:off x="263352" y="836712"/>
          <a:ext cx="11593288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51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sp>
        <p:nvSpPr>
          <p:cNvPr id="6" name="Título 21"/>
          <p:cNvSpPr txBox="1">
            <a:spLocks/>
          </p:cNvSpPr>
          <p:nvPr/>
        </p:nvSpPr>
        <p:spPr>
          <a:xfrm>
            <a:off x="119335" y="908720"/>
            <a:ext cx="11953329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APURAÇÃO RESULTADO PRIMÁRIO – 1º QUADRIMESTRE/2018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057030"/>
              </p:ext>
            </p:extLst>
          </p:nvPr>
        </p:nvGraphicFramePr>
        <p:xfrm>
          <a:off x="1343472" y="2348880"/>
          <a:ext cx="8600504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4392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MÊS ANTERIOR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705.200,47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428471"/>
              </p:ext>
            </p:extLst>
          </p:nvPr>
        </p:nvGraphicFramePr>
        <p:xfrm>
          <a:off x="1343472" y="3140968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INGRESSOS</a:t>
                      </a:r>
                      <a:r>
                        <a:rPr lang="pt-BR" sz="1600" baseline="0" dirty="0" smtClean="0"/>
                        <a:t> RECEITAS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6.547.928,36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390111"/>
              </p:ext>
            </p:extLst>
          </p:nvPr>
        </p:nvGraphicFramePr>
        <p:xfrm>
          <a:off x="1343472" y="4005064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PAGAMENTOS REALIZADOS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7.126.682,74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948035"/>
              </p:ext>
            </p:extLst>
          </p:nvPr>
        </p:nvGraphicFramePr>
        <p:xfrm>
          <a:off x="1343472" y="5157192"/>
          <a:ext cx="8640960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3312368"/>
              </a:tblGrid>
              <a:tr h="1022608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1º</a:t>
                      </a:r>
                      <a:r>
                        <a:rPr lang="pt-BR" sz="1600" baseline="0" dirty="0" smtClean="0"/>
                        <a:t> QUADRIMESTRE</a:t>
                      </a:r>
                      <a:r>
                        <a:rPr lang="pt-BR" sz="1600" dirty="0" smtClean="0"/>
                        <a:t> 2018</a:t>
                      </a:r>
                    </a:p>
                    <a:p>
                      <a:endParaRPr lang="pt-BR" sz="1600" dirty="0" smtClean="0"/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34.000-6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48.238-2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SICOOB Conta Corrente 400.871-5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 126.446,09</a:t>
                      </a:r>
                    </a:p>
                    <a:p>
                      <a:r>
                        <a:rPr lang="pt-BR" sz="1600" dirty="0" smtClean="0"/>
                        <a:t>...............................................................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55.886,29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61.527,92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  9.031,88</a:t>
                      </a:r>
                      <a:endParaRPr lang="pt-B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230605996"/>
              </p:ext>
            </p:extLst>
          </p:nvPr>
        </p:nvGraphicFramePr>
        <p:xfrm>
          <a:off x="6446" y="588156"/>
          <a:ext cx="12138225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59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Médico 16: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27_TF02901024_TF02901024.potx" id="{79E3537E-98CC-4441-9DF6-9EC8F3C0C5D6}" vid="{4D73D07C-392E-48C5-BCE9-497E5C87D5F1}"/>
    </a:ext>
  </a:extLst>
</a:theme>
</file>

<file path=ppt/theme/theme2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design médico (widescreen)</Template>
  <TotalTime>11569</TotalTime>
  <Words>476</Words>
  <Application>Microsoft Office PowerPoint</Application>
  <PresentationFormat>Widescreen</PresentationFormat>
  <Paragraphs>169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Franklin Gothic Medium</vt:lpstr>
      <vt:lpstr>Design Médico 16:9</vt:lpstr>
      <vt:lpstr>Apresentação do PowerPoint</vt:lpstr>
      <vt:lpstr>   FUNDAÇÃO SERVIÇOS DE SAÚDE DE NOVA ANDRADINA</vt:lpstr>
      <vt:lpstr>Apresentação do PowerPoint</vt:lpstr>
      <vt:lpstr>Apresentação do PowerPoint</vt:lpstr>
      <vt:lpstr>PAGAMENTOS REALIZADOS – 1º QUADRIMESTRE / 2018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FUNDAÇÃO SERVIÇOS DE SAÚDE DE NOVA ANDRADINA</dc:title>
  <dc:creator>REGIONAL</dc:creator>
  <cp:lastModifiedBy>REGIONAL</cp:lastModifiedBy>
  <cp:revision>151</cp:revision>
  <cp:lastPrinted>2018-05-14T20:49:43Z</cp:lastPrinted>
  <dcterms:created xsi:type="dcterms:W3CDTF">2017-08-25T21:10:37Z</dcterms:created>
  <dcterms:modified xsi:type="dcterms:W3CDTF">2018-05-15T13:47:06Z</dcterms:modified>
</cp:coreProperties>
</file>